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934" r:id="rId3"/>
    <p:sldId id="1020" r:id="rId4"/>
    <p:sldId id="957" r:id="rId5"/>
    <p:sldId id="958" r:id="rId6"/>
    <p:sldId id="1032" r:id="rId7"/>
    <p:sldId id="1033" r:id="rId8"/>
    <p:sldId id="959" r:id="rId9"/>
    <p:sldId id="962" r:id="rId10"/>
    <p:sldId id="960" r:id="rId11"/>
    <p:sldId id="963" r:id="rId12"/>
    <p:sldId id="1036" r:id="rId13"/>
    <p:sldId id="961" r:id="rId14"/>
    <p:sldId id="1034" r:id="rId15"/>
    <p:sldId id="1035" r:id="rId16"/>
    <p:sldId id="964" r:id="rId17"/>
    <p:sldId id="1037" r:id="rId18"/>
    <p:sldId id="1038" r:id="rId19"/>
    <p:sldId id="1044" r:id="rId20"/>
    <p:sldId id="1045" r:id="rId21"/>
    <p:sldId id="1046" r:id="rId22"/>
    <p:sldId id="1039" r:id="rId23"/>
    <p:sldId id="1048" r:id="rId24"/>
    <p:sldId id="1047" r:id="rId25"/>
    <p:sldId id="1050" r:id="rId26"/>
    <p:sldId id="1051" r:id="rId27"/>
    <p:sldId id="1042" r:id="rId28"/>
    <p:sldId id="1043" r:id="rId29"/>
    <p:sldId id="1049" r:id="rId30"/>
    <p:sldId id="967" r:id="rId31"/>
    <p:sldId id="1026" r:id="rId32"/>
    <p:sldId id="1056" r:id="rId33"/>
    <p:sldId id="1054" r:id="rId34"/>
    <p:sldId id="1057" r:id="rId35"/>
    <p:sldId id="1058" r:id="rId36"/>
    <p:sldId id="1059" r:id="rId37"/>
    <p:sldId id="1060" r:id="rId38"/>
    <p:sldId id="1055" r:id="rId39"/>
    <p:sldId id="1063" r:id="rId40"/>
    <p:sldId id="1064" r:id="rId41"/>
    <p:sldId id="1065" r:id="rId42"/>
    <p:sldId id="1061" r:id="rId43"/>
    <p:sldId id="1067" r:id="rId44"/>
    <p:sldId id="1066" r:id="rId45"/>
    <p:sldId id="1062" r:id="rId46"/>
    <p:sldId id="1068" r:id="rId47"/>
    <p:sldId id="1073" r:id="rId48"/>
    <p:sldId id="1074" r:id="rId49"/>
    <p:sldId id="1075" r:id="rId50"/>
    <p:sldId id="1076" r:id="rId51"/>
    <p:sldId id="1070" r:id="rId52"/>
    <p:sldId id="1071" r:id="rId53"/>
    <p:sldId id="1077" r:id="rId54"/>
    <p:sldId id="1078" r:id="rId55"/>
    <p:sldId id="1079" r:id="rId56"/>
    <p:sldId id="1080" r:id="rId57"/>
    <p:sldId id="1081" r:id="rId58"/>
    <p:sldId id="1082" r:id="rId59"/>
    <p:sldId id="1072" r:id="rId60"/>
    <p:sldId id="1069" r:id="rId61"/>
    <p:sldId id="1083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94660"/>
  </p:normalViewPr>
  <p:slideViewPr>
    <p:cSldViewPr snapToGrid="0">
      <p:cViewPr>
        <p:scale>
          <a:sx n="56" d="100"/>
          <a:sy n="56" d="100"/>
        </p:scale>
        <p:origin x="87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44F98D-43AC-4EFB-AB27-A5B50458FB43}" type="datetimeFigureOut">
              <a:rPr lang="en-HK" smtClean="0"/>
              <a:t>14/10/2025</a:t>
            </a:fld>
            <a:endParaRPr lang="en-H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30BC2-992A-428E-8BCF-1368A2592838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846448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F5415-961C-2ADF-A916-98350AEEF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69B150-7329-BE7C-EF60-51C03932BF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A52C0-9898-C480-8A03-A1BD28BE5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EF253-B701-4305-9BE1-5791A0C7DC57}" type="datetimeFigureOut">
              <a:rPr lang="en-HK" smtClean="0"/>
              <a:t>14/10/2025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FFC0F-8238-23FF-D427-A4FED94D4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EBFB9-5512-A3B2-57B8-9BE108EFE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90C8B-A17E-44B6-999D-3E595283FA1F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732646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69EF-BDE1-6B6E-A41C-0E0F5EDF7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785CB5-E76F-24DA-071B-053489774A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793F4-74D3-953C-74E7-02A635C9D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EF253-B701-4305-9BE1-5791A0C7DC57}" type="datetimeFigureOut">
              <a:rPr lang="en-HK" smtClean="0"/>
              <a:t>14/10/2025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E2219-0B04-65C4-6C4F-0DAE73B96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34358-AC63-03A0-C740-48CCD1056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90C8B-A17E-44B6-999D-3E595283FA1F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780053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D52CC-C772-8AF7-6049-5BF5DF4D88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EAA56A-4F86-1817-B374-43D96863A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9CD6A-BB7B-04C2-665C-239146CA5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EF253-B701-4305-9BE1-5791A0C7DC57}" type="datetimeFigureOut">
              <a:rPr lang="en-HK" smtClean="0"/>
              <a:t>14/10/2025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093AC4-D46E-4479-7E60-BB704969C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DB8F1-9050-231C-BD90-F66D8FAAF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90C8B-A17E-44B6-999D-3E595283FA1F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871815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B3150-3D19-0E0C-5264-CF976E49B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71C04-2644-9E57-9901-930F9E463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4F5A0-6031-E377-43C7-CE92A76A4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EF253-B701-4305-9BE1-5791A0C7DC57}" type="datetimeFigureOut">
              <a:rPr lang="en-HK" smtClean="0"/>
              <a:t>14/10/2025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65FA4-0045-C77A-17EE-BEC5CC200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169AB-B3A4-0035-EBF2-1A7CE90AE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90C8B-A17E-44B6-999D-3E595283FA1F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898445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B136B-4016-A026-7380-2595471F6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164C21-F90B-A813-94FC-689D451A91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D2F47-C64C-0D54-AC5D-67FE5974F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EF253-B701-4305-9BE1-5791A0C7DC57}" type="datetimeFigureOut">
              <a:rPr lang="en-HK" smtClean="0"/>
              <a:t>14/10/2025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DFFA4-A223-6414-B6F9-3B1A98BD1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F41A1-2460-F005-3624-DBABC2640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90C8B-A17E-44B6-999D-3E595283FA1F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147844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B8892-D3A1-6F98-7800-7537B99A3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DE765-7BE1-4A6A-56A6-27FE00CFC4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B055A-E8A9-1675-F6D0-079B85929E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FD1DC8-E966-2A56-E21B-B0938FAD6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EF253-B701-4305-9BE1-5791A0C7DC57}" type="datetimeFigureOut">
              <a:rPr lang="en-HK" smtClean="0"/>
              <a:t>14/10/2025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3268AD-FCAC-1C8A-886B-167A9E774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78DC5C-74D2-9AE1-9267-D7D6F381C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90C8B-A17E-44B6-999D-3E595283FA1F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200345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5B517-00BA-70A8-5656-F5A1DE396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367082-29EE-3D95-F227-6CA30C7CE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4DA2EF-E65B-FAB1-5BB6-774273E63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21143A-A841-3308-F1E9-0908A9BB43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C58A26-A9A8-378D-4315-96C712C14E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FCEF10-5EE0-A0F6-D034-F952A769B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EF253-B701-4305-9BE1-5791A0C7DC57}" type="datetimeFigureOut">
              <a:rPr lang="en-HK" smtClean="0"/>
              <a:t>14/10/2025</a:t>
            </a:fld>
            <a:endParaRPr lang="en-H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C845-E666-C026-53F8-76192B07F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A7BDDB-CAB6-ABDE-F117-D9801A486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90C8B-A17E-44B6-999D-3E595283FA1F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621351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4E1C9-22D0-493F-9D54-7C473495B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6D9173-C170-F978-0782-E4609D2FD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EF253-B701-4305-9BE1-5791A0C7DC57}" type="datetimeFigureOut">
              <a:rPr lang="en-HK" smtClean="0"/>
              <a:t>14/10/2025</a:t>
            </a:fld>
            <a:endParaRPr lang="en-H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1915D-B1CE-CA22-5810-C1C72E6F2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11B4C-A8A9-CAF8-127E-2069A56A6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90C8B-A17E-44B6-999D-3E595283FA1F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755962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3602D-40C7-0F97-7BFC-7196BD981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EF253-B701-4305-9BE1-5791A0C7DC57}" type="datetimeFigureOut">
              <a:rPr lang="en-HK" smtClean="0"/>
              <a:t>14/10/2025</a:t>
            </a:fld>
            <a:endParaRPr lang="en-H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5181AA-F1AE-E805-D763-A7396A4F8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6460A-D480-E0AC-CD3C-F205F6167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90C8B-A17E-44B6-999D-3E595283FA1F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703858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C1430-24DF-121C-9CCF-D2B7F36D9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26284-564B-1124-21E7-6254B92C8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18C793-D34C-1CF3-01B7-0946DCF28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064396-FADD-FBF7-F1C6-72BF7589E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EF253-B701-4305-9BE1-5791A0C7DC57}" type="datetimeFigureOut">
              <a:rPr lang="en-HK" smtClean="0"/>
              <a:t>14/10/2025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827CD3-12F0-1244-3FE0-4339D8E61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FA983C-AA20-2B7D-9E2E-8783F6C87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90C8B-A17E-44B6-999D-3E595283FA1F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024182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FF9F0-B080-2705-4434-5AF52B519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B671AB-6E53-F505-E0C2-FB678DB0E1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A9F531-22B9-53D3-5F9E-C640811E5B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F311F9-5AB3-6EB8-0216-D89869E2D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EF253-B701-4305-9BE1-5791A0C7DC57}" type="datetimeFigureOut">
              <a:rPr lang="en-HK" smtClean="0"/>
              <a:t>14/10/2025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94F749-238C-19C6-306E-54A653A0C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E1A315-1CBD-354C-3385-F08A4C26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90C8B-A17E-44B6-999D-3E595283FA1F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398397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6ADD1B-244F-06BE-75C5-7D2A6A9C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C3531A-21B6-6A70-75FC-030C5C16E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B97E3-5BEC-3D5C-20C3-FF1DCDEFE4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DEF253-B701-4305-9BE1-5791A0C7DC57}" type="datetimeFigureOut">
              <a:rPr lang="en-HK" smtClean="0"/>
              <a:t>14/10/2025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15E9D-DC92-DA81-E68C-2BFCBB4768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024E6-2197-1223-A2AC-E064D97ADD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690C8B-A17E-44B6-999D-3E595283FA1F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551668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2.png"/><Relationship Id="rId7" Type="http://schemas.openxmlformats.org/officeDocument/2006/relationships/image" Target="../media/image3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10" Type="http://schemas.openxmlformats.org/officeDocument/2006/relationships/image" Target="../media/image41.png"/><Relationship Id="rId4" Type="http://schemas.openxmlformats.org/officeDocument/2006/relationships/image" Target="../media/image33.png"/><Relationship Id="rId9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3A652-2E00-80E2-71DB-6DA5531CA1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HK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6F31E0-5DEA-62F3-21B8-AFA644349C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HK" dirty="0"/>
              <a:t>Week 7, Lecture 7</a:t>
            </a:r>
          </a:p>
          <a:p>
            <a:endParaRPr lang="en-HK" dirty="0"/>
          </a:p>
          <a:p>
            <a:r>
              <a:rPr lang="en-HK" dirty="0"/>
              <a:t>Muhammad Saqib Sohail</a:t>
            </a:r>
          </a:p>
          <a:p>
            <a:r>
              <a:rPr lang="en-HK" dirty="0"/>
              <a:t>Fall 2025</a:t>
            </a:r>
          </a:p>
          <a:p>
            <a:endParaRPr lang="en-HK" dirty="0"/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B59C35B-002C-958F-D89E-0FB4D3B1A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19" y="231129"/>
            <a:ext cx="2548372" cy="89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79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73F72-66F9-5126-FD89-60CAAAC34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VGG (2014)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42495-0EA7-290C-FE05-1557C114A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Very deep, simple architecture</a:t>
            </a:r>
          </a:p>
          <a:p>
            <a:r>
              <a:rPr lang="en-US" dirty="0"/>
              <a:t>16–19 weight layers</a:t>
            </a:r>
          </a:p>
          <a:p>
            <a:r>
              <a:rPr lang="en-US" dirty="0"/>
              <a:t>Stacked 3×3 (filter size) convolutions to achieve deep receptive fields</a:t>
            </a:r>
          </a:p>
          <a:p>
            <a:r>
              <a:rPr lang="en-US" dirty="0"/>
              <a:t>Used max pooling  (2×2) for </a:t>
            </a:r>
            <a:r>
              <a:rPr lang="en-US" dirty="0" err="1"/>
              <a:t>downsampling</a:t>
            </a:r>
            <a:endParaRPr lang="en-US" dirty="0"/>
          </a:p>
          <a:p>
            <a:r>
              <a:rPr lang="en-US" dirty="0"/>
              <a:t>Very uniform architecture, easy to replicate</a:t>
            </a:r>
          </a:p>
          <a:p>
            <a:r>
              <a:rPr lang="en-US" dirty="0"/>
              <a:t>Very large number of parameters (~138M: Conv layer ~15M, FC layer ~123M)</a:t>
            </a:r>
          </a:p>
          <a:p>
            <a:r>
              <a:rPr lang="en-US" i="1" dirty="0"/>
              <a:t>Key innovation</a:t>
            </a:r>
            <a:r>
              <a:rPr lang="en-US" dirty="0"/>
              <a:t>: Showed that depth + small kernels improves performance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7C7E4E-0004-B89A-A4AF-C406B9FF1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805" y="164547"/>
            <a:ext cx="4643784" cy="26111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D2B2E-F92A-B0FE-3A47-65226361E80A}"/>
              </a:ext>
            </a:extLst>
          </p:cNvPr>
          <p:cNvSpPr txBox="1"/>
          <p:nvPr/>
        </p:nvSpPr>
        <p:spPr>
          <a:xfrm>
            <a:off x="5083493" y="5967112"/>
            <a:ext cx="60979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region of the input image that influences the value of a particular neuron (activation) in a feature map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8110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F89BBA-78D1-ED24-B33D-A8B14693B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796" y="889433"/>
            <a:ext cx="7020698" cy="39476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84DC8C-9547-7EB0-1ADF-A8510EC8D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VGG (2014)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9C958-C001-B6D8-53EF-0595C5A93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87220" cy="4351338"/>
          </a:xfrm>
        </p:spPr>
        <p:txBody>
          <a:bodyPr/>
          <a:lstStyle/>
          <a:p>
            <a:r>
              <a:rPr lang="en-US" dirty="0"/>
              <a:t>ImageNet 2014 with a top-5 error of 7.5%</a:t>
            </a:r>
          </a:p>
          <a:p>
            <a:r>
              <a:rPr lang="en-US" dirty="0"/>
              <a:t>Every convolution is 3x3, with zero padding  </a:t>
            </a:r>
          </a:p>
          <a:p>
            <a:r>
              <a:rPr lang="en-US" dirty="0"/>
              <a:t>Every convolution followed by </a:t>
            </a:r>
            <a:r>
              <a:rPr lang="en-US" dirty="0" err="1"/>
              <a:t>ReLU</a:t>
            </a:r>
            <a:endParaRPr lang="en-US" dirty="0"/>
          </a:p>
          <a:p>
            <a:endParaRPr lang="en-US" dirty="0"/>
          </a:p>
          <a:p>
            <a:endParaRPr lang="en-H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6217D4-B1F7-21DE-0615-D922F81A5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991" y="4892833"/>
            <a:ext cx="5454930" cy="133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95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CF3CF-11B1-5B38-A3C2-829BC6EF7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B429D3-041E-1038-47B5-1356C112F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796" y="889433"/>
            <a:ext cx="7020698" cy="39476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593841-D2DD-7547-C40E-651755ED1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VGG (2014)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E9E4C-3C7D-2E51-3A2A-3E2B126C4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8722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ConvNet</a:t>
            </a:r>
            <a:r>
              <a:rPr lang="en-US" dirty="0"/>
              <a:t> is divided into “stages”</a:t>
            </a:r>
          </a:p>
          <a:p>
            <a:pPr lvl="1"/>
            <a:r>
              <a:rPr lang="en-US" dirty="0"/>
              <a:t>Layers within a stage: no subsampling</a:t>
            </a:r>
          </a:p>
          <a:p>
            <a:pPr lvl="1"/>
            <a:r>
              <a:rPr lang="en-US" dirty="0"/>
              <a:t>Subsampling by 2 at the end of each stage</a:t>
            </a:r>
          </a:p>
          <a:p>
            <a:r>
              <a:rPr lang="en-US" dirty="0"/>
              <a:t>Layers within stage have same number of channels</a:t>
            </a:r>
          </a:p>
          <a:p>
            <a:r>
              <a:rPr lang="en-US" dirty="0"/>
              <a:t>Every subsampling </a:t>
            </a:r>
            <a:r>
              <a:rPr lang="en-US" dirty="0">
                <a:sym typeface="Wingdings"/>
              </a:rPr>
              <a:t> double the number of channels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752243-B4DD-AAA1-18A7-0393CDC3E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991" y="4892833"/>
            <a:ext cx="5454930" cy="13399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A5F6AB-3338-D3A1-7FA1-BE1279D8BCD5}"/>
              </a:ext>
            </a:extLst>
          </p:cNvPr>
          <p:cNvSpPr/>
          <p:nvPr/>
        </p:nvSpPr>
        <p:spPr>
          <a:xfrm>
            <a:off x="4787900" y="1825625"/>
            <a:ext cx="5003800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You should be able </a:t>
            </a:r>
            <a:r>
              <a:rPr lang="en-HK" dirty="0" err="1"/>
              <a:t>ot</a:t>
            </a:r>
            <a:r>
              <a:rPr lang="en-HK" dirty="0"/>
              <a:t> calculate the number of parameters in a given </a:t>
            </a:r>
            <a:r>
              <a:rPr lang="en-HK" dirty="0" err="1"/>
              <a:t>ConvBlock</a:t>
            </a:r>
            <a:r>
              <a:rPr lang="en-HK" dirty="0"/>
              <a:t>, Given </a:t>
            </a:r>
            <a:r>
              <a:rPr lang="en-HK" dirty="0" err="1"/>
              <a:t>ConvLayer</a:t>
            </a:r>
            <a:r>
              <a:rPr lang="en-HK" dirty="0"/>
              <a:t>, FC layer, FC block etc.</a:t>
            </a:r>
          </a:p>
        </p:txBody>
      </p:sp>
    </p:spTree>
    <p:extLst>
      <p:ext uri="{BB962C8B-B14F-4D97-AF65-F5344CB8AC3E}">
        <p14:creationId xmlns:p14="http://schemas.microsoft.com/office/powerpoint/2010/main" val="4139068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F16CE-6882-5744-6E41-E40D66F83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Designs of </a:t>
            </a:r>
            <a:r>
              <a:rPr lang="en-HK" dirty="0" err="1"/>
              <a:t>AlexNet</a:t>
            </a:r>
            <a:r>
              <a:rPr lang="en-HK" dirty="0"/>
              <a:t> and VGG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EB77E-AA12-DA74-841F-6BCF3117E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078BA7-2E8C-2500-350E-FB989C388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393" y="2242615"/>
            <a:ext cx="7083681" cy="381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58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BF659-7924-D404-6A4E-9822D064F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What problem </a:t>
            </a:r>
            <a:r>
              <a:rPr lang="en-HK" dirty="0" err="1"/>
              <a:t>ResNet</a:t>
            </a:r>
            <a:r>
              <a:rPr lang="en-HK" dirty="0"/>
              <a:t> addressed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50713-6F62-9F56-5637-97C3B96B8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Deeper networks should → better representations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But simply stacking more layers led to:</a:t>
            </a:r>
          </a:p>
          <a:p>
            <a:pPr lvl="1"/>
            <a:r>
              <a:rPr lang="en-US" dirty="0"/>
              <a:t>Higher training error (not just test error!)</a:t>
            </a:r>
          </a:p>
          <a:p>
            <a:pPr lvl="1"/>
            <a:r>
              <a:rPr lang="en-US" dirty="0"/>
              <a:t>Optimization difficulty → gradients vanished / exploded</a:t>
            </a:r>
          </a:p>
          <a:p>
            <a:endParaRPr lang="en-US" dirty="0"/>
          </a:p>
          <a:p>
            <a:r>
              <a:rPr lang="en-US" dirty="0"/>
              <a:t>Empirical finding:</a:t>
            </a:r>
          </a:p>
          <a:p>
            <a:pPr lvl="1"/>
            <a:r>
              <a:rPr lang="en-US" dirty="0"/>
              <a:t>20-layer plain CNN trained better than 56-layer plain CNN</a:t>
            </a:r>
          </a:p>
          <a:p>
            <a:pPr lvl="1"/>
            <a:r>
              <a:rPr lang="en-US" dirty="0"/>
              <a:t>Needed a way to train very deep networks effectively</a:t>
            </a:r>
            <a:endParaRPr lang="en-H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ED77E9-8B08-A1F5-0179-25A6F798B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130" y="1405954"/>
            <a:ext cx="7270750" cy="368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9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D8093-142A-507F-5360-FC5B8EB5C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Vanishing gradient problem with </a:t>
            </a:r>
            <a:r>
              <a:rPr lang="en-HK" dirty="0" err="1"/>
              <a:t>ReLU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E189D-05D4-22F5-021E-DF460E67F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deep networks, gradients are backpropagated through many layers</a:t>
            </a:r>
          </a:p>
          <a:p>
            <a:r>
              <a:rPr lang="en-US" dirty="0"/>
              <a:t>With </a:t>
            </a:r>
            <a:r>
              <a:rPr lang="en-US" dirty="0" err="1"/>
              <a:t>ReLU</a:t>
            </a:r>
            <a:r>
              <a:rPr lang="en-US" dirty="0"/>
              <a:t>, negative inputs → 0 output → 0 gradient</a:t>
            </a:r>
          </a:p>
          <a:p>
            <a:r>
              <a:rPr lang="en-US" dirty="0"/>
              <a:t>Repeated multiplications by small update terms (Jacobian) → Gradients shrink exponentially</a:t>
            </a:r>
          </a:p>
          <a:p>
            <a:endParaRPr lang="en-US" dirty="0"/>
          </a:p>
          <a:p>
            <a:r>
              <a:rPr lang="en-US" dirty="0"/>
              <a:t>Result:</a:t>
            </a:r>
          </a:p>
          <a:p>
            <a:pPr lvl="1"/>
            <a:r>
              <a:rPr lang="en-US" dirty="0"/>
              <a:t>Early layers learn very slowly</a:t>
            </a:r>
          </a:p>
          <a:p>
            <a:pPr lvl="1"/>
            <a:r>
              <a:rPr lang="en-US" dirty="0"/>
              <a:t>Network fails to converge as depth increases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383658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AD98C-6407-3C9E-2CFA-19B5C0CD5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Networks – </a:t>
            </a:r>
            <a:r>
              <a:rPr lang="en-US" dirty="0" err="1"/>
              <a:t>ResNet</a:t>
            </a:r>
            <a:r>
              <a:rPr lang="en-US" dirty="0"/>
              <a:t> (2015)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83EB5-4D44-F4E0-666B-6AD036445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Up to 152 layers deep</a:t>
            </a:r>
          </a:p>
          <a:p>
            <a:r>
              <a:rPr lang="en-US" dirty="0"/>
              <a:t>Introduced skip (residual) connections</a:t>
            </a:r>
          </a:p>
          <a:p>
            <a:r>
              <a:rPr lang="en-US" dirty="0"/>
              <a:t>Allowed gradients to flow directly across many layers</a:t>
            </a:r>
          </a:p>
          <a:p>
            <a:r>
              <a:rPr lang="en-US" dirty="0"/>
              <a:t>Solved vanishing gradient problem in deep networks</a:t>
            </a:r>
          </a:p>
          <a:p>
            <a:r>
              <a:rPr lang="en-US" dirty="0"/>
              <a:t>Won ImageNet 2015 with a top-5 error of 3.57%</a:t>
            </a:r>
          </a:p>
          <a:p>
            <a:r>
              <a:rPr lang="en-US" i="1" dirty="0"/>
              <a:t>Key innovation</a:t>
            </a:r>
            <a:r>
              <a:rPr lang="en-US" dirty="0"/>
              <a:t>: Enabled very deep CNNs to train effectively</a:t>
            </a:r>
          </a:p>
          <a:p>
            <a:r>
              <a:rPr lang="en-US" dirty="0"/>
              <a:t>Inspired later architectures (</a:t>
            </a:r>
            <a:r>
              <a:rPr lang="en-US" dirty="0" err="1"/>
              <a:t>DenseNet</a:t>
            </a:r>
            <a:r>
              <a:rPr lang="en-US" dirty="0"/>
              <a:t>, Transformers…)</a:t>
            </a:r>
            <a:endParaRPr lang="en-HK" dirty="0"/>
          </a:p>
          <a:p>
            <a:endParaRPr lang="en-US" dirty="0"/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822191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765BF-A7DC-E052-009D-8AD544EB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 err="1"/>
              <a:t>ResNet</a:t>
            </a:r>
            <a:r>
              <a:rPr lang="en-HK" dirty="0"/>
              <a:t>: Basic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00D46-F0D8-1B26-3814-E73119CC7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68770" cy="4351338"/>
          </a:xfrm>
        </p:spPr>
        <p:txBody>
          <a:bodyPr/>
          <a:lstStyle/>
          <a:p>
            <a:r>
              <a:rPr lang="en-HK" dirty="0"/>
              <a:t>Layer output is f(x) + x</a:t>
            </a:r>
          </a:p>
          <a:p>
            <a:r>
              <a:rPr lang="en-HK" dirty="0"/>
              <a:t>Even if f(x) is 0, we have useful signal</a:t>
            </a:r>
          </a:p>
          <a:p>
            <a:endParaRPr lang="en-HK" dirty="0"/>
          </a:p>
          <a:p>
            <a:endParaRPr lang="en-HK" dirty="0"/>
          </a:p>
          <a:p>
            <a:endParaRPr lang="en-HK" dirty="0"/>
          </a:p>
          <a:p>
            <a:endParaRPr lang="en-HK" dirty="0"/>
          </a:p>
          <a:p>
            <a:endParaRPr lang="en-HK" dirty="0"/>
          </a:p>
          <a:p>
            <a:endParaRPr lang="en-HK" dirty="0"/>
          </a:p>
          <a:p>
            <a:endParaRPr lang="en-HK" dirty="0"/>
          </a:p>
          <a:p>
            <a:endParaRPr lang="en-HK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E97492-BCC1-7D1C-E7E0-DF4D720A5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970" y="1214071"/>
            <a:ext cx="6004030" cy="51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27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93AF5-EBCB-80DA-44A6-025D97BDE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Residual block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CB091D-2D51-EA82-6A8C-FFEC9789A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071" y="2196059"/>
            <a:ext cx="8191309" cy="42968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70E838-9149-04BE-6784-A595FD0E7633}"/>
              </a:ext>
            </a:extLst>
          </p:cNvPr>
          <p:cNvSpPr txBox="1"/>
          <p:nvPr/>
        </p:nvSpPr>
        <p:spPr>
          <a:xfrm>
            <a:off x="246580" y="1534906"/>
            <a:ext cx="2753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When residual block input and out are of same size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70DC82-0B68-B506-6E93-3C713C83827D}"/>
              </a:ext>
            </a:extLst>
          </p:cNvPr>
          <p:cNvSpPr txBox="1"/>
          <p:nvPr/>
        </p:nvSpPr>
        <p:spPr>
          <a:xfrm>
            <a:off x="8042952" y="1620208"/>
            <a:ext cx="3131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When residual block input and out are of different size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7CC45E5-A4D1-BC99-246B-4DB978515C91}"/>
              </a:ext>
            </a:extLst>
          </p:cNvPr>
          <p:cNvCxnSpPr>
            <a:stCxn id="6" idx="2"/>
          </p:cNvCxnSpPr>
          <p:nvPr/>
        </p:nvCxnSpPr>
        <p:spPr>
          <a:xfrm>
            <a:off x="1623317" y="2181237"/>
            <a:ext cx="883577" cy="6647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868C8E-765A-F7B5-C42F-C2DC0DE6F609}"/>
              </a:ext>
            </a:extLst>
          </p:cNvPr>
          <p:cNvCxnSpPr>
            <a:stCxn id="7" idx="2"/>
          </p:cNvCxnSpPr>
          <p:nvPr/>
        </p:nvCxnSpPr>
        <p:spPr>
          <a:xfrm flipH="1">
            <a:off x="8794679" y="2266539"/>
            <a:ext cx="813797" cy="5177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814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E18F4-24D9-0A31-5C11-0B9404474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How Residual Block is coded?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B1ED42-EC4F-D9EF-BAA1-F5219D03B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4494" y="1690688"/>
            <a:ext cx="7883011" cy="416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3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196D0-DEA2-2F73-6CD5-0B037BA57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Attendance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4CA3FE-4CDC-9B8D-7E27-F666C556B7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Make sure your attendance is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75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HK" dirty="0"/>
              </a:p>
              <a:p>
                <a:endParaRPr lang="en-HK" dirty="0"/>
              </a:p>
              <a:p>
                <a:endParaRPr lang="en-H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4CA3FE-4CDC-9B8D-7E27-F666C556B7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0710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3077C-90A9-7BF6-E58D-3108DE3FE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 err="1"/>
              <a:t>ResNet</a:t>
            </a:r>
            <a:r>
              <a:rPr lang="en-HK" dirty="0"/>
              <a:t> block flavours: Searching for the best combination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7296C-E5B4-3DB7-1AA7-0AE79E18D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Trial and error of every permutation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991DAF-7727-8711-8836-C8137FCA4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06" y="2385800"/>
            <a:ext cx="10728394" cy="379116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354072D-5D62-36D1-1869-E3F1BF7CAD39}"/>
              </a:ext>
            </a:extLst>
          </p:cNvPr>
          <p:cNvSpPr/>
          <p:nvPr/>
        </p:nvSpPr>
        <p:spPr>
          <a:xfrm>
            <a:off x="534256" y="2385800"/>
            <a:ext cx="2239766" cy="379116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4350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2F6B1-14D0-A849-B1FE-1387FF541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Residual block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C57F41-FC92-C67C-61C2-6FA562E7F9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HK" dirty="0"/>
                  <a:t>Plain NN</a:t>
                </a:r>
              </a:p>
              <a:p>
                <a:r>
                  <a:rPr lang="en-HK" dirty="0"/>
                  <a:t>Direct path is also called a ‘skip connection’</a:t>
                </a:r>
              </a:p>
              <a:p>
                <a:endParaRPr lang="en-HK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HK" dirty="0">
                    <a:sym typeface="Wingdings" panose="05000000000000000000" pitchFamily="2" charset="2"/>
                  </a:rPr>
                  <a:t> Linear  </a:t>
                </a:r>
                <a:r>
                  <a:rPr lang="en-HK" dirty="0" err="1">
                    <a:sym typeface="Wingdings" panose="05000000000000000000" pitchFamily="2" charset="2"/>
                  </a:rPr>
                  <a:t>ReLU</a:t>
                </a:r>
                <a:r>
                  <a:rPr lang="en-HK" dirty="0">
                    <a:sym typeface="Wingdings" panose="05000000000000000000" pitchFamily="2" charset="2"/>
                  </a:rPr>
                  <a:t> 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𝑙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HK" dirty="0">
                    <a:sym typeface="Wingdings" panose="05000000000000000000" pitchFamily="2" charset="2"/>
                  </a:rPr>
                  <a:t> Linear  </a:t>
                </a:r>
                <a:r>
                  <a:rPr lang="en-HK" dirty="0" err="1">
                    <a:sym typeface="Wingdings" panose="05000000000000000000" pitchFamily="2" charset="2"/>
                  </a:rPr>
                  <a:t>ReLU</a:t>
                </a:r>
                <a:r>
                  <a:rPr lang="en-HK" dirty="0">
                    <a:sym typeface="Wingdings" panose="05000000000000000000" pitchFamily="2" charset="2"/>
                  </a:rPr>
                  <a:t> 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HK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𝑙</m:t>
                        </m:r>
                        <m:r>
                          <a:rPr lang="en-HK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</m:oMath>
                </a14:m>
                <a:endParaRPr lang="en-HK" dirty="0"/>
              </a:p>
              <a:p>
                <a:endParaRPr lang="en-HK" dirty="0"/>
              </a:p>
              <a:p>
                <a:endParaRPr lang="en-H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C57F41-FC92-C67C-61C2-6FA562E7F9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669A2989-463A-156E-5E8F-34648AD039FA}"/>
              </a:ext>
            </a:extLst>
          </p:cNvPr>
          <p:cNvGrpSpPr/>
          <p:nvPr/>
        </p:nvGrpSpPr>
        <p:grpSpPr>
          <a:xfrm>
            <a:off x="7119994" y="1157118"/>
            <a:ext cx="5072006" cy="1438382"/>
            <a:chOff x="2229495" y="3143892"/>
            <a:chExt cx="5072006" cy="1438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676D209-34A6-B3C5-C1A0-AD52EDD7F199}"/>
                    </a:ext>
                  </a:extLst>
                </p:cNvPr>
                <p:cNvSpPr txBox="1"/>
                <p:nvPr/>
              </p:nvSpPr>
              <p:spPr>
                <a:xfrm>
                  <a:off x="2229495" y="3653690"/>
                  <a:ext cx="1417834" cy="3742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oMath>
                    </m:oMathPara>
                  </a14:m>
                  <a:endParaRPr lang="en-HK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676D209-34A6-B3C5-C1A0-AD52EDD7F1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9495" y="3653690"/>
                  <a:ext cx="1417834" cy="37427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H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1DF0AA5-EA29-9B85-5376-0D02E27B57AE}"/>
                </a:ext>
              </a:extLst>
            </p:cNvPr>
            <p:cNvSpPr/>
            <p:nvPr/>
          </p:nvSpPr>
          <p:spPr>
            <a:xfrm>
              <a:off x="3719245" y="3143892"/>
              <a:ext cx="647272" cy="14383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E7E33E0-52A4-FC17-1CB7-6E650C9425AB}"/>
                </a:ext>
              </a:extLst>
            </p:cNvPr>
            <p:cNvSpPr/>
            <p:nvPr/>
          </p:nvSpPr>
          <p:spPr>
            <a:xfrm>
              <a:off x="5125092" y="3143892"/>
              <a:ext cx="647272" cy="14383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5926291-1082-0F73-BB0F-21EE0448299A}"/>
                </a:ext>
              </a:extLst>
            </p:cNvPr>
            <p:cNvCxnSpPr>
              <a:cxnSpLocks/>
            </p:cNvCxnSpPr>
            <p:nvPr/>
          </p:nvCxnSpPr>
          <p:spPr>
            <a:xfrm>
              <a:off x="4386210" y="3863083"/>
              <a:ext cx="7388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0CD538F-FAFB-1AFC-90ED-CA4E7B7CDCF7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5772364" y="3863083"/>
              <a:ext cx="4357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0A1C400-8551-17C8-C92D-DED811A32288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3143892" y="3863083"/>
              <a:ext cx="5753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6820AE4-59E6-0BA5-80FD-D10FD19D6B21}"/>
                    </a:ext>
                  </a:extLst>
                </p:cNvPr>
                <p:cNvSpPr txBox="1"/>
                <p:nvPr/>
              </p:nvSpPr>
              <p:spPr>
                <a:xfrm>
                  <a:off x="4027470" y="3429000"/>
                  <a:ext cx="1417834" cy="3742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en-HK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6820AE4-59E6-0BA5-80FD-D10FD19D6B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7470" y="3429000"/>
                  <a:ext cx="1417834" cy="37427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H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7135D77-09A7-F375-7F0D-FA50CDE08968}"/>
                    </a:ext>
                  </a:extLst>
                </p:cNvPr>
                <p:cNvSpPr txBox="1"/>
                <p:nvPr/>
              </p:nvSpPr>
              <p:spPr>
                <a:xfrm>
                  <a:off x="5883667" y="3620782"/>
                  <a:ext cx="1417834" cy="3742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HK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7135D77-09A7-F375-7F0D-FA50CDE089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3667" y="3620782"/>
                  <a:ext cx="1417834" cy="37427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HK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2AECED-57AB-6359-071B-53521DAE5AD4}"/>
              </a:ext>
            </a:extLst>
          </p:cNvPr>
          <p:cNvGrpSpPr/>
          <p:nvPr/>
        </p:nvGrpSpPr>
        <p:grpSpPr>
          <a:xfrm>
            <a:off x="8217616" y="920813"/>
            <a:ext cx="2118187" cy="955496"/>
            <a:chOff x="3327117" y="2907587"/>
            <a:chExt cx="2118187" cy="95549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A666C33-78BC-97BF-70B9-40A2B5570B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7117" y="2907587"/>
              <a:ext cx="0" cy="9554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54FB4BE-4BF2-B39C-9BCB-FABBD833B57B}"/>
                </a:ext>
              </a:extLst>
            </p:cNvPr>
            <p:cNvCxnSpPr/>
            <p:nvPr/>
          </p:nvCxnSpPr>
          <p:spPr>
            <a:xfrm>
              <a:off x="3327117" y="2917861"/>
              <a:ext cx="211818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69472BD-61CC-EAD9-5AF2-B5D3FBDA6542}"/>
                </a:ext>
              </a:extLst>
            </p:cNvPr>
            <p:cNvCxnSpPr/>
            <p:nvPr/>
          </p:nvCxnSpPr>
          <p:spPr>
            <a:xfrm>
              <a:off x="5445304" y="2907587"/>
              <a:ext cx="0" cy="23630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40C335C-A94B-FF72-31EA-C50618A5720D}"/>
              </a:ext>
            </a:extLst>
          </p:cNvPr>
          <p:cNvGrpSpPr/>
          <p:nvPr/>
        </p:nvGrpSpPr>
        <p:grpSpPr>
          <a:xfrm>
            <a:off x="1602769" y="3082248"/>
            <a:ext cx="5322013" cy="482885"/>
            <a:chOff x="1602769" y="3575407"/>
            <a:chExt cx="5322013" cy="482885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E38FA9-7FC3-9E42-7C98-D19964FEEEA2}"/>
                </a:ext>
              </a:extLst>
            </p:cNvPr>
            <p:cNvCxnSpPr/>
            <p:nvPr/>
          </p:nvCxnSpPr>
          <p:spPr>
            <a:xfrm flipV="1">
              <a:off x="1602769" y="3575407"/>
              <a:ext cx="0" cy="48288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CBB98DD-6270-212F-AE1B-9DDA22574B7D}"/>
                </a:ext>
              </a:extLst>
            </p:cNvPr>
            <p:cNvCxnSpPr/>
            <p:nvPr/>
          </p:nvCxnSpPr>
          <p:spPr>
            <a:xfrm>
              <a:off x="1602769" y="3575407"/>
              <a:ext cx="5322013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88C87BB-E235-C37B-DFFE-AF9BEEA1EBE8}"/>
                </a:ext>
              </a:extLst>
            </p:cNvPr>
            <p:cNvCxnSpPr/>
            <p:nvPr/>
          </p:nvCxnSpPr>
          <p:spPr>
            <a:xfrm>
              <a:off x="6924782" y="3575407"/>
              <a:ext cx="0" cy="4828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E6127DF-DB64-52EF-A189-F4549E62C64D}"/>
              </a:ext>
            </a:extLst>
          </p:cNvPr>
          <p:cNvGrpSpPr/>
          <p:nvPr/>
        </p:nvGrpSpPr>
        <p:grpSpPr>
          <a:xfrm>
            <a:off x="634490" y="4496778"/>
            <a:ext cx="9286404" cy="374270"/>
            <a:chOff x="634490" y="4496778"/>
            <a:chExt cx="9286404" cy="3742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4AD1622-0802-45FA-544D-045B011EC0B9}"/>
                    </a:ext>
                  </a:extLst>
                </p:cNvPr>
                <p:cNvSpPr txBox="1"/>
                <p:nvPr/>
              </p:nvSpPr>
              <p:spPr>
                <a:xfrm>
                  <a:off x="634490" y="4496778"/>
                  <a:ext cx="2440668" cy="3742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HK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  <m:r>
                          <a:rPr lang="en-HK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HK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HK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4AD1622-0802-45FA-544D-045B011EC0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490" y="4496778"/>
                  <a:ext cx="2440668" cy="37427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H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E4A9EB5-A8CD-4559-CE3E-03A34438AA1A}"/>
                    </a:ext>
                  </a:extLst>
                </p:cNvPr>
                <p:cNvSpPr txBox="1"/>
                <p:nvPr/>
              </p:nvSpPr>
              <p:spPr>
                <a:xfrm>
                  <a:off x="3287730" y="4496778"/>
                  <a:ext cx="1755417" cy="3742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HK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HK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E4A9EB5-A8CD-4559-CE3E-03A34438AA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7730" y="4496778"/>
                  <a:ext cx="1755417" cy="374270"/>
                </a:xfrm>
                <a:prstGeom prst="rect">
                  <a:avLst/>
                </a:prstGeom>
                <a:blipFill>
                  <a:blip r:embed="rId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H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4D663F2-86A4-0EAF-49F8-B2A17C05D553}"/>
                    </a:ext>
                  </a:extLst>
                </p:cNvPr>
                <p:cNvSpPr txBox="1"/>
                <p:nvPr/>
              </p:nvSpPr>
              <p:spPr>
                <a:xfrm>
                  <a:off x="5316688" y="4496778"/>
                  <a:ext cx="2660280" cy="3742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HK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HK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HK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HK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4D663F2-86A4-0EAF-49F8-B2A17C05D5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6688" y="4496778"/>
                  <a:ext cx="2660280" cy="37427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H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DC0C129-D886-78F5-86A1-5252EBF1C601}"/>
                    </a:ext>
                  </a:extLst>
                </p:cNvPr>
                <p:cNvSpPr txBox="1"/>
                <p:nvPr/>
              </p:nvSpPr>
              <p:spPr>
                <a:xfrm>
                  <a:off x="8165477" y="4496778"/>
                  <a:ext cx="1755417" cy="3742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HK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HK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DC0C129-D886-78F5-86A1-5252EBF1C6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5477" y="4496778"/>
                  <a:ext cx="1755417" cy="374270"/>
                </a:xfrm>
                <a:prstGeom prst="rect">
                  <a:avLst/>
                </a:prstGeom>
                <a:blipFill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HK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9E42B5-0BBB-5B6C-DF2E-D61C29EB2840}"/>
              </a:ext>
            </a:extLst>
          </p:cNvPr>
          <p:cNvGrpSpPr/>
          <p:nvPr/>
        </p:nvGrpSpPr>
        <p:grpSpPr>
          <a:xfrm>
            <a:off x="8217616" y="4304872"/>
            <a:ext cx="1522285" cy="667820"/>
            <a:chOff x="8217616" y="4304872"/>
            <a:chExt cx="1522285" cy="66782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799AA4A-8853-7970-7DD1-7D5F8E6F11D4}"/>
                </a:ext>
              </a:extLst>
            </p:cNvPr>
            <p:cNvCxnSpPr/>
            <p:nvPr/>
          </p:nvCxnSpPr>
          <p:spPr>
            <a:xfrm flipH="1">
              <a:off x="8217616" y="4397339"/>
              <a:ext cx="1522285" cy="57535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99934E4-BA59-303B-887F-CD11CC641839}"/>
                </a:ext>
              </a:extLst>
            </p:cNvPr>
            <p:cNvCxnSpPr/>
            <p:nvPr/>
          </p:nvCxnSpPr>
          <p:spPr>
            <a:xfrm>
              <a:off x="8322067" y="4304872"/>
              <a:ext cx="1324083" cy="56617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693E88A-A020-9699-B076-34B89857E9B7}"/>
                  </a:ext>
                </a:extLst>
              </p:cNvPr>
              <p:cNvSpPr txBox="1"/>
              <p:nvPr/>
            </p:nvSpPr>
            <p:spPr>
              <a:xfrm>
                <a:off x="7672869" y="5286048"/>
                <a:ext cx="2740631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HK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HK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HK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HK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HK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693E88A-A020-9699-B076-34B89857E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2869" y="5286048"/>
                <a:ext cx="2740631" cy="374270"/>
              </a:xfrm>
              <a:prstGeom prst="rect">
                <a:avLst/>
              </a:prstGeom>
              <a:blipFill>
                <a:blip r:embed="rId10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398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BF7FD-D8B6-96AB-B9DC-A9418A7B7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Basic </a:t>
            </a:r>
            <a:r>
              <a:rPr lang="en-HK" dirty="0" err="1"/>
              <a:t>ResNet</a:t>
            </a:r>
            <a:r>
              <a:rPr lang="en-HK" dirty="0"/>
              <a:t> Architecture (</a:t>
            </a:r>
            <a:r>
              <a:rPr lang="en-HK" dirty="0" err="1"/>
              <a:t>ResNet</a:t>
            </a:r>
            <a:r>
              <a:rPr lang="en-HK" dirty="0"/>
              <a:t> 18/34)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B02B0-628F-62AC-F957-7E6AA706D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Keep it simple, just deep</a:t>
            </a:r>
          </a:p>
          <a:p>
            <a:r>
              <a:rPr lang="en-US" dirty="0"/>
              <a:t>Design based on VGG style</a:t>
            </a:r>
          </a:p>
          <a:p>
            <a:r>
              <a:rPr lang="en-US" dirty="0"/>
              <a:t>All 3*3 conv (almost)</a:t>
            </a:r>
          </a:p>
          <a:p>
            <a:r>
              <a:rPr lang="en-US" dirty="0"/>
              <a:t>Batch normalization and </a:t>
            </a:r>
            <a:r>
              <a:rPr lang="en-US" dirty="0" err="1"/>
              <a:t>ReLU</a:t>
            </a:r>
            <a:endParaRPr lang="en-US" dirty="0"/>
          </a:p>
          <a:p>
            <a:r>
              <a:rPr lang="en-US" dirty="0" err="1"/>
              <a:t>Downsampling</a:t>
            </a:r>
            <a:r>
              <a:rPr lang="en-US" dirty="0"/>
              <a:t>: </a:t>
            </a:r>
            <a:r>
              <a:rPr lang="en-US" dirty="0" err="1"/>
              <a:t>cov</a:t>
            </a:r>
            <a:r>
              <a:rPr lang="en-US" dirty="0"/>
              <a:t> with stride of 2</a:t>
            </a:r>
          </a:p>
          <a:p>
            <a:r>
              <a:rPr lang="en-US" dirty="0"/>
              <a:t>Spatial size/2 =&gt; # filters *2</a:t>
            </a:r>
          </a:p>
          <a:p>
            <a:r>
              <a:rPr lang="en-US" dirty="0"/>
              <a:t>No dropout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754131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DAF1D-416B-71D7-928B-FE4604B5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 err="1"/>
              <a:t>ResNet</a:t>
            </a:r>
            <a:endParaRPr lang="en-H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9D4CD-D1B6-12A3-0C92-9E1E3E4A7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25" y="1344195"/>
            <a:ext cx="11768150" cy="47661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3309298-5E72-F711-CDAA-94683F2546FA}"/>
              </a:ext>
            </a:extLst>
          </p:cNvPr>
          <p:cNvGrpSpPr/>
          <p:nvPr/>
        </p:nvGrpSpPr>
        <p:grpSpPr>
          <a:xfrm>
            <a:off x="688368" y="5948737"/>
            <a:ext cx="2506895" cy="615912"/>
            <a:chOff x="729465" y="5825447"/>
            <a:chExt cx="2506895" cy="61591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FF44A9-3F99-563F-0FDD-BC9A48854671}"/>
                </a:ext>
              </a:extLst>
            </p:cNvPr>
            <p:cNvSpPr txBox="1"/>
            <p:nvPr/>
          </p:nvSpPr>
          <p:spPr>
            <a:xfrm>
              <a:off x="729465" y="6072027"/>
              <a:ext cx="17474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HK" dirty="0"/>
                <a:t>3x3 same filters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F4C3D5B-ECCA-E726-A476-6A70638617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6203" y="5825447"/>
              <a:ext cx="1130157" cy="2465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B475E3E-1046-F76C-4AF8-0C96A8F892C5}"/>
              </a:ext>
            </a:extLst>
          </p:cNvPr>
          <p:cNvGrpSpPr/>
          <p:nvPr/>
        </p:nvGrpSpPr>
        <p:grpSpPr>
          <a:xfrm>
            <a:off x="4335694" y="5866544"/>
            <a:ext cx="3069879" cy="698105"/>
            <a:chOff x="4335694" y="5866544"/>
            <a:chExt cx="3069879" cy="69810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BEF91EB-C086-E86A-E485-7B01BBE627CC}"/>
                </a:ext>
              </a:extLst>
            </p:cNvPr>
            <p:cNvGrpSpPr/>
            <p:nvPr/>
          </p:nvGrpSpPr>
          <p:grpSpPr>
            <a:xfrm>
              <a:off x="4335694" y="5866544"/>
              <a:ext cx="3069879" cy="698105"/>
              <a:chOff x="1111321" y="5630238"/>
              <a:chExt cx="3069879" cy="698105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82E0527-4BCB-DB24-051F-18932A996DC0}"/>
                  </a:ext>
                </a:extLst>
              </p:cNvPr>
              <p:cNvSpPr txBox="1"/>
              <p:nvPr/>
            </p:nvSpPr>
            <p:spPr>
              <a:xfrm>
                <a:off x="1111321" y="5959011"/>
                <a:ext cx="30698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HK" dirty="0" err="1"/>
                  <a:t>Strided</a:t>
                </a:r>
                <a:r>
                  <a:rPr lang="en-HK" dirty="0"/>
                  <a:t> convolution, Stride=2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8B395C47-5441-5BD8-D01B-9422FAF0C9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11321" y="5630238"/>
                <a:ext cx="712750" cy="32877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CD339C4-51C7-F2F1-454E-CB46D3CE86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5866544"/>
              <a:ext cx="366445" cy="40069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571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4EB25-9A8A-5A5A-9F90-0300CE45A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Residual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1CB25-BD17-8400-8406-69AC72259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95A0B9-7C2A-5B98-8915-2FE6975EE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070" y="2070030"/>
            <a:ext cx="7277474" cy="13589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76F841-7011-75F4-C776-6B8899CE9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070" y="3673405"/>
            <a:ext cx="6477333" cy="229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00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83F36-F57C-0535-2316-9D4820BC6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1x1 Convolution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93A5A-8781-BF65-D36A-E84A97CCAF91}"/>
              </a:ext>
            </a:extLst>
          </p:cNvPr>
          <p:cNvGrpSpPr/>
          <p:nvPr/>
        </p:nvGrpSpPr>
        <p:grpSpPr>
          <a:xfrm>
            <a:off x="5753528" y="3985333"/>
            <a:ext cx="5239820" cy="1285310"/>
            <a:chOff x="5753528" y="3985333"/>
            <a:chExt cx="5239820" cy="128531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548E128-1830-D192-F98D-F075C0B7DE00}"/>
                </a:ext>
              </a:extLst>
            </p:cNvPr>
            <p:cNvSpPr/>
            <p:nvPr/>
          </p:nvSpPr>
          <p:spPr>
            <a:xfrm>
              <a:off x="5753528" y="4397339"/>
              <a:ext cx="5239820" cy="8733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135854A-3449-504B-09C6-2E3A0609FD75}"/>
                </a:ext>
              </a:extLst>
            </p:cNvPr>
            <p:cNvSpPr/>
            <p:nvPr/>
          </p:nvSpPr>
          <p:spPr>
            <a:xfrm>
              <a:off x="6388814" y="3985333"/>
              <a:ext cx="1440094" cy="8733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522EA11-295F-D8C9-BD48-74082DD26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220" y="2460661"/>
            <a:ext cx="8541980" cy="260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291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9C8BB-A9FC-EBA9-820C-8A0B197CD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3B6DD-5421-FCAF-C51C-26E38F7F0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1x1 Convolution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36F3421-315F-A569-0BA9-9583A1A9C34D}"/>
              </a:ext>
            </a:extLst>
          </p:cNvPr>
          <p:cNvGrpSpPr/>
          <p:nvPr/>
        </p:nvGrpSpPr>
        <p:grpSpPr>
          <a:xfrm>
            <a:off x="5753528" y="3985333"/>
            <a:ext cx="5239820" cy="1285310"/>
            <a:chOff x="5753528" y="3985333"/>
            <a:chExt cx="5239820" cy="128531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1F85CFB-FFED-F797-7BAE-B2405DD8DF84}"/>
                </a:ext>
              </a:extLst>
            </p:cNvPr>
            <p:cNvSpPr/>
            <p:nvPr/>
          </p:nvSpPr>
          <p:spPr>
            <a:xfrm>
              <a:off x="5753528" y="4397339"/>
              <a:ext cx="5239820" cy="8733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23DE310-232E-8921-43BC-EE49C9A96F4E}"/>
                </a:ext>
              </a:extLst>
            </p:cNvPr>
            <p:cNvSpPr/>
            <p:nvPr/>
          </p:nvSpPr>
          <p:spPr>
            <a:xfrm>
              <a:off x="6388814" y="3985333"/>
              <a:ext cx="1440094" cy="8733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6D56897-9B96-88A4-6A5D-243A3234C720}"/>
              </a:ext>
            </a:extLst>
          </p:cNvPr>
          <p:cNvGrpSpPr/>
          <p:nvPr/>
        </p:nvGrpSpPr>
        <p:grpSpPr>
          <a:xfrm>
            <a:off x="830375" y="1669206"/>
            <a:ext cx="10162973" cy="4823669"/>
            <a:chOff x="1014513" y="1583772"/>
            <a:chExt cx="10162973" cy="482366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98F4442-D898-717B-644D-39F071C12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513" y="1583772"/>
              <a:ext cx="10162973" cy="4823669"/>
            </a:xfrm>
            <a:prstGeom prst="rect">
              <a:avLst/>
            </a:prstGeom>
          </p:spPr>
        </p:pic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59C1353-835B-9DDB-9518-2DE01B91F93C}"/>
                </a:ext>
              </a:extLst>
            </p:cNvPr>
            <p:cNvSpPr/>
            <p:nvPr/>
          </p:nvSpPr>
          <p:spPr>
            <a:xfrm>
              <a:off x="3184989" y="4068566"/>
              <a:ext cx="1478383" cy="1797978"/>
            </a:xfrm>
            <a:custGeom>
              <a:avLst/>
              <a:gdLst>
                <a:gd name="connsiteX0" fmla="*/ 760287 w 1478383"/>
                <a:gd name="connsiteY0" fmla="*/ 636998 h 1797978"/>
                <a:gd name="connsiteX1" fmla="*/ 760287 w 1478383"/>
                <a:gd name="connsiteY1" fmla="*/ 636998 h 1797978"/>
                <a:gd name="connsiteX2" fmla="*/ 626723 w 1478383"/>
                <a:gd name="connsiteY2" fmla="*/ 883578 h 1797978"/>
                <a:gd name="connsiteX3" fmla="*/ 554804 w 1478383"/>
                <a:gd name="connsiteY3" fmla="*/ 996594 h 1797978"/>
                <a:gd name="connsiteX4" fmla="*/ 534256 w 1478383"/>
                <a:gd name="connsiteY4" fmla="*/ 1037690 h 1797978"/>
                <a:gd name="connsiteX5" fmla="*/ 513708 w 1478383"/>
                <a:gd name="connsiteY5" fmla="*/ 1068513 h 1797978"/>
                <a:gd name="connsiteX6" fmla="*/ 452063 w 1478383"/>
                <a:gd name="connsiteY6" fmla="*/ 1160980 h 1797978"/>
                <a:gd name="connsiteX7" fmla="*/ 431514 w 1478383"/>
                <a:gd name="connsiteY7" fmla="*/ 1191803 h 1797978"/>
                <a:gd name="connsiteX8" fmla="*/ 369869 w 1478383"/>
                <a:gd name="connsiteY8" fmla="*/ 1222625 h 1797978"/>
                <a:gd name="connsiteX9" fmla="*/ 328773 w 1478383"/>
                <a:gd name="connsiteY9" fmla="*/ 1263722 h 1797978"/>
                <a:gd name="connsiteX10" fmla="*/ 297950 w 1478383"/>
                <a:gd name="connsiteY10" fmla="*/ 1273996 h 1797978"/>
                <a:gd name="connsiteX11" fmla="*/ 226031 w 1478383"/>
                <a:gd name="connsiteY11" fmla="*/ 1315092 h 1797978"/>
                <a:gd name="connsiteX12" fmla="*/ 184935 w 1478383"/>
                <a:gd name="connsiteY12" fmla="*/ 1335641 h 1797978"/>
                <a:gd name="connsiteX13" fmla="*/ 164386 w 1478383"/>
                <a:gd name="connsiteY13" fmla="*/ 1356189 h 1797978"/>
                <a:gd name="connsiteX14" fmla="*/ 133564 w 1478383"/>
                <a:gd name="connsiteY14" fmla="*/ 1376737 h 1797978"/>
                <a:gd name="connsiteX15" fmla="*/ 92467 w 1478383"/>
                <a:gd name="connsiteY15" fmla="*/ 1407560 h 1797978"/>
                <a:gd name="connsiteX16" fmla="*/ 61645 w 1478383"/>
                <a:gd name="connsiteY16" fmla="*/ 1417834 h 1797978"/>
                <a:gd name="connsiteX17" fmla="*/ 41096 w 1478383"/>
                <a:gd name="connsiteY17" fmla="*/ 1438382 h 1797978"/>
                <a:gd name="connsiteX18" fmla="*/ 0 w 1478383"/>
                <a:gd name="connsiteY18" fmla="*/ 1500027 h 1797978"/>
                <a:gd name="connsiteX19" fmla="*/ 30822 w 1478383"/>
                <a:gd name="connsiteY19" fmla="*/ 1643865 h 1797978"/>
                <a:gd name="connsiteX20" fmla="*/ 308224 w 1478383"/>
                <a:gd name="connsiteY20" fmla="*/ 1664414 h 1797978"/>
                <a:gd name="connsiteX21" fmla="*/ 349321 w 1478383"/>
                <a:gd name="connsiteY21" fmla="*/ 1695236 h 1797978"/>
                <a:gd name="connsiteX22" fmla="*/ 380144 w 1478383"/>
                <a:gd name="connsiteY22" fmla="*/ 1705510 h 1797978"/>
                <a:gd name="connsiteX23" fmla="*/ 400692 w 1478383"/>
                <a:gd name="connsiteY23" fmla="*/ 1726059 h 1797978"/>
                <a:gd name="connsiteX24" fmla="*/ 410966 w 1478383"/>
                <a:gd name="connsiteY24" fmla="*/ 1756881 h 1797978"/>
                <a:gd name="connsiteX25" fmla="*/ 482885 w 1478383"/>
                <a:gd name="connsiteY25" fmla="*/ 1797978 h 1797978"/>
                <a:gd name="connsiteX26" fmla="*/ 585627 w 1478383"/>
                <a:gd name="connsiteY26" fmla="*/ 1715785 h 1797978"/>
                <a:gd name="connsiteX27" fmla="*/ 606175 w 1478383"/>
                <a:gd name="connsiteY27" fmla="*/ 1674688 h 1797978"/>
                <a:gd name="connsiteX28" fmla="*/ 636998 w 1478383"/>
                <a:gd name="connsiteY28" fmla="*/ 1623317 h 1797978"/>
                <a:gd name="connsiteX29" fmla="*/ 667820 w 1478383"/>
                <a:gd name="connsiteY29" fmla="*/ 1582221 h 1797978"/>
                <a:gd name="connsiteX30" fmla="*/ 719191 w 1478383"/>
                <a:gd name="connsiteY30" fmla="*/ 1489753 h 1797978"/>
                <a:gd name="connsiteX31" fmla="*/ 770562 w 1478383"/>
                <a:gd name="connsiteY31" fmla="*/ 1397286 h 1797978"/>
                <a:gd name="connsiteX32" fmla="*/ 811658 w 1478383"/>
                <a:gd name="connsiteY32" fmla="*/ 1335641 h 1797978"/>
                <a:gd name="connsiteX33" fmla="*/ 883577 w 1478383"/>
                <a:gd name="connsiteY33" fmla="*/ 1253447 h 1797978"/>
                <a:gd name="connsiteX34" fmla="*/ 904126 w 1478383"/>
                <a:gd name="connsiteY34" fmla="*/ 1212351 h 1797978"/>
                <a:gd name="connsiteX35" fmla="*/ 945222 w 1478383"/>
                <a:gd name="connsiteY35" fmla="*/ 1140432 h 1797978"/>
                <a:gd name="connsiteX36" fmla="*/ 965771 w 1478383"/>
                <a:gd name="connsiteY36" fmla="*/ 1119883 h 1797978"/>
                <a:gd name="connsiteX37" fmla="*/ 1017141 w 1478383"/>
                <a:gd name="connsiteY37" fmla="*/ 1047964 h 1797978"/>
                <a:gd name="connsiteX38" fmla="*/ 1027415 w 1478383"/>
                <a:gd name="connsiteY38" fmla="*/ 996594 h 1797978"/>
                <a:gd name="connsiteX39" fmla="*/ 1037690 w 1478383"/>
                <a:gd name="connsiteY39" fmla="*/ 965771 h 1797978"/>
                <a:gd name="connsiteX40" fmla="*/ 1089060 w 1478383"/>
                <a:gd name="connsiteY40" fmla="*/ 842481 h 1797978"/>
                <a:gd name="connsiteX41" fmla="*/ 1130157 w 1478383"/>
                <a:gd name="connsiteY41" fmla="*/ 750014 h 1797978"/>
                <a:gd name="connsiteX42" fmla="*/ 1140431 w 1478383"/>
                <a:gd name="connsiteY42" fmla="*/ 708917 h 1797978"/>
                <a:gd name="connsiteX43" fmla="*/ 1171254 w 1478383"/>
                <a:gd name="connsiteY43" fmla="*/ 636998 h 1797978"/>
                <a:gd name="connsiteX44" fmla="*/ 1243173 w 1478383"/>
                <a:gd name="connsiteY44" fmla="*/ 606176 h 1797978"/>
                <a:gd name="connsiteX45" fmla="*/ 1325366 w 1478383"/>
                <a:gd name="connsiteY45" fmla="*/ 595901 h 1797978"/>
                <a:gd name="connsiteX46" fmla="*/ 1448656 w 1478383"/>
                <a:gd name="connsiteY46" fmla="*/ 554805 h 1797978"/>
                <a:gd name="connsiteX47" fmla="*/ 1407559 w 1478383"/>
                <a:gd name="connsiteY47" fmla="*/ 236306 h 1797978"/>
                <a:gd name="connsiteX48" fmla="*/ 1366463 w 1478383"/>
                <a:gd name="connsiteY48" fmla="*/ 133564 h 1797978"/>
                <a:gd name="connsiteX49" fmla="*/ 1345914 w 1478383"/>
                <a:gd name="connsiteY49" fmla="*/ 92468 h 1797978"/>
                <a:gd name="connsiteX50" fmla="*/ 1273995 w 1478383"/>
                <a:gd name="connsiteY50" fmla="*/ 41097 h 1797978"/>
                <a:gd name="connsiteX51" fmla="*/ 1243173 w 1478383"/>
                <a:gd name="connsiteY51" fmla="*/ 30823 h 1797978"/>
                <a:gd name="connsiteX52" fmla="*/ 1171254 w 1478383"/>
                <a:gd name="connsiteY52" fmla="*/ 0 h 1797978"/>
                <a:gd name="connsiteX53" fmla="*/ 1089060 w 1478383"/>
                <a:gd name="connsiteY53" fmla="*/ 41097 h 1797978"/>
                <a:gd name="connsiteX54" fmla="*/ 1027415 w 1478383"/>
                <a:gd name="connsiteY54" fmla="*/ 82194 h 1797978"/>
                <a:gd name="connsiteX55" fmla="*/ 986319 w 1478383"/>
                <a:gd name="connsiteY55" fmla="*/ 184935 h 1797978"/>
                <a:gd name="connsiteX56" fmla="*/ 955496 w 1478383"/>
                <a:gd name="connsiteY56" fmla="*/ 246580 h 1797978"/>
                <a:gd name="connsiteX57" fmla="*/ 934948 w 1478383"/>
                <a:gd name="connsiteY57" fmla="*/ 308225 h 1797978"/>
                <a:gd name="connsiteX58" fmla="*/ 914400 w 1478383"/>
                <a:gd name="connsiteY58" fmla="*/ 339047 h 1797978"/>
                <a:gd name="connsiteX59" fmla="*/ 893851 w 1478383"/>
                <a:gd name="connsiteY59" fmla="*/ 380144 h 1797978"/>
                <a:gd name="connsiteX60" fmla="*/ 873303 w 1478383"/>
                <a:gd name="connsiteY60" fmla="*/ 452063 h 1797978"/>
                <a:gd name="connsiteX61" fmla="*/ 842481 w 1478383"/>
                <a:gd name="connsiteY61" fmla="*/ 544531 h 1797978"/>
                <a:gd name="connsiteX62" fmla="*/ 821932 w 1478383"/>
                <a:gd name="connsiteY62" fmla="*/ 565079 h 1797978"/>
                <a:gd name="connsiteX63" fmla="*/ 791110 w 1478383"/>
                <a:gd name="connsiteY63" fmla="*/ 606176 h 1797978"/>
                <a:gd name="connsiteX64" fmla="*/ 760287 w 1478383"/>
                <a:gd name="connsiteY64" fmla="*/ 636998 h 1797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478383" h="1797978">
                  <a:moveTo>
                    <a:pt x="760287" y="636998"/>
                  </a:moveTo>
                  <a:lnTo>
                    <a:pt x="760287" y="636998"/>
                  </a:lnTo>
                  <a:cubicBezTo>
                    <a:pt x="715766" y="719191"/>
                    <a:pt x="671879" y="801732"/>
                    <a:pt x="626723" y="883578"/>
                  </a:cubicBezTo>
                  <a:cubicBezTo>
                    <a:pt x="578501" y="970981"/>
                    <a:pt x="612783" y="899962"/>
                    <a:pt x="554804" y="996594"/>
                  </a:cubicBezTo>
                  <a:cubicBezTo>
                    <a:pt x="546924" y="1009727"/>
                    <a:pt x="541855" y="1024392"/>
                    <a:pt x="534256" y="1037690"/>
                  </a:cubicBezTo>
                  <a:cubicBezTo>
                    <a:pt x="528130" y="1048411"/>
                    <a:pt x="520253" y="1058042"/>
                    <a:pt x="513708" y="1068513"/>
                  </a:cubicBezTo>
                  <a:cubicBezTo>
                    <a:pt x="444235" y="1179669"/>
                    <a:pt x="520454" y="1065232"/>
                    <a:pt x="452063" y="1160980"/>
                  </a:cubicBezTo>
                  <a:cubicBezTo>
                    <a:pt x="444886" y="1171028"/>
                    <a:pt x="440246" y="1183071"/>
                    <a:pt x="431514" y="1191803"/>
                  </a:cubicBezTo>
                  <a:cubicBezTo>
                    <a:pt x="411597" y="1211720"/>
                    <a:pt x="394938" y="1214269"/>
                    <a:pt x="369869" y="1222625"/>
                  </a:cubicBezTo>
                  <a:cubicBezTo>
                    <a:pt x="356170" y="1236324"/>
                    <a:pt x="344537" y="1252462"/>
                    <a:pt x="328773" y="1263722"/>
                  </a:cubicBezTo>
                  <a:cubicBezTo>
                    <a:pt x="319960" y="1270017"/>
                    <a:pt x="307904" y="1269730"/>
                    <a:pt x="297950" y="1273996"/>
                  </a:cubicBezTo>
                  <a:cubicBezTo>
                    <a:pt x="235869" y="1300602"/>
                    <a:pt x="277612" y="1285617"/>
                    <a:pt x="226031" y="1315092"/>
                  </a:cubicBezTo>
                  <a:cubicBezTo>
                    <a:pt x="212733" y="1322691"/>
                    <a:pt x="197678" y="1327145"/>
                    <a:pt x="184935" y="1335641"/>
                  </a:cubicBezTo>
                  <a:cubicBezTo>
                    <a:pt x="176875" y="1341014"/>
                    <a:pt x="171950" y="1350138"/>
                    <a:pt x="164386" y="1356189"/>
                  </a:cubicBezTo>
                  <a:cubicBezTo>
                    <a:pt x="154744" y="1363903"/>
                    <a:pt x="143612" y="1369560"/>
                    <a:pt x="133564" y="1376737"/>
                  </a:cubicBezTo>
                  <a:cubicBezTo>
                    <a:pt x="119630" y="1386690"/>
                    <a:pt x="107335" y="1399064"/>
                    <a:pt x="92467" y="1407560"/>
                  </a:cubicBezTo>
                  <a:cubicBezTo>
                    <a:pt x="83064" y="1412933"/>
                    <a:pt x="71919" y="1414409"/>
                    <a:pt x="61645" y="1417834"/>
                  </a:cubicBezTo>
                  <a:cubicBezTo>
                    <a:pt x="54795" y="1424683"/>
                    <a:pt x="46908" y="1430633"/>
                    <a:pt x="41096" y="1438382"/>
                  </a:cubicBezTo>
                  <a:cubicBezTo>
                    <a:pt x="26278" y="1458139"/>
                    <a:pt x="0" y="1500027"/>
                    <a:pt x="0" y="1500027"/>
                  </a:cubicBezTo>
                  <a:cubicBezTo>
                    <a:pt x="10274" y="1547973"/>
                    <a:pt x="-12444" y="1620790"/>
                    <a:pt x="30822" y="1643865"/>
                  </a:cubicBezTo>
                  <a:cubicBezTo>
                    <a:pt x="112634" y="1687498"/>
                    <a:pt x="216686" y="1649650"/>
                    <a:pt x="308224" y="1664414"/>
                  </a:cubicBezTo>
                  <a:cubicBezTo>
                    <a:pt x="325129" y="1667141"/>
                    <a:pt x="334453" y="1686740"/>
                    <a:pt x="349321" y="1695236"/>
                  </a:cubicBezTo>
                  <a:cubicBezTo>
                    <a:pt x="358724" y="1700609"/>
                    <a:pt x="369870" y="1702085"/>
                    <a:pt x="380144" y="1705510"/>
                  </a:cubicBezTo>
                  <a:cubicBezTo>
                    <a:pt x="386993" y="1712360"/>
                    <a:pt x="395708" y="1717753"/>
                    <a:pt x="400692" y="1726059"/>
                  </a:cubicBezTo>
                  <a:cubicBezTo>
                    <a:pt x="406264" y="1735345"/>
                    <a:pt x="404033" y="1748561"/>
                    <a:pt x="410966" y="1756881"/>
                  </a:cubicBezTo>
                  <a:cubicBezTo>
                    <a:pt x="434890" y="1785590"/>
                    <a:pt x="452158" y="1787736"/>
                    <a:pt x="482885" y="1797978"/>
                  </a:cubicBezTo>
                  <a:cubicBezTo>
                    <a:pt x="523322" y="1771020"/>
                    <a:pt x="556349" y="1754822"/>
                    <a:pt x="585627" y="1715785"/>
                  </a:cubicBezTo>
                  <a:cubicBezTo>
                    <a:pt x="594817" y="1703532"/>
                    <a:pt x="598737" y="1688076"/>
                    <a:pt x="606175" y="1674688"/>
                  </a:cubicBezTo>
                  <a:cubicBezTo>
                    <a:pt x="615873" y="1657231"/>
                    <a:pt x="625921" y="1639933"/>
                    <a:pt x="636998" y="1623317"/>
                  </a:cubicBezTo>
                  <a:cubicBezTo>
                    <a:pt x="646496" y="1609070"/>
                    <a:pt x="659504" y="1597190"/>
                    <a:pt x="667820" y="1582221"/>
                  </a:cubicBezTo>
                  <a:cubicBezTo>
                    <a:pt x="735088" y="1461138"/>
                    <a:pt x="639828" y="1595569"/>
                    <a:pt x="719191" y="1489753"/>
                  </a:cubicBezTo>
                  <a:cubicBezTo>
                    <a:pt x="736314" y="1421258"/>
                    <a:pt x="718266" y="1469192"/>
                    <a:pt x="770562" y="1397286"/>
                  </a:cubicBezTo>
                  <a:cubicBezTo>
                    <a:pt x="785087" y="1377314"/>
                    <a:pt x="796231" y="1354925"/>
                    <a:pt x="811658" y="1335641"/>
                  </a:cubicBezTo>
                  <a:cubicBezTo>
                    <a:pt x="866286" y="1267356"/>
                    <a:pt x="839874" y="1323372"/>
                    <a:pt x="883577" y="1253447"/>
                  </a:cubicBezTo>
                  <a:cubicBezTo>
                    <a:pt x="891694" y="1240459"/>
                    <a:pt x="896792" y="1225797"/>
                    <a:pt x="904126" y="1212351"/>
                  </a:cubicBezTo>
                  <a:cubicBezTo>
                    <a:pt x="917348" y="1188112"/>
                    <a:pt x="929906" y="1163406"/>
                    <a:pt x="945222" y="1140432"/>
                  </a:cubicBezTo>
                  <a:cubicBezTo>
                    <a:pt x="950595" y="1132372"/>
                    <a:pt x="960141" y="1127766"/>
                    <a:pt x="965771" y="1119883"/>
                  </a:cubicBezTo>
                  <a:cubicBezTo>
                    <a:pt x="1025451" y="1036331"/>
                    <a:pt x="970892" y="1094215"/>
                    <a:pt x="1017141" y="1047964"/>
                  </a:cubicBezTo>
                  <a:cubicBezTo>
                    <a:pt x="1020566" y="1030841"/>
                    <a:pt x="1023180" y="1013535"/>
                    <a:pt x="1027415" y="996594"/>
                  </a:cubicBezTo>
                  <a:cubicBezTo>
                    <a:pt x="1030042" y="986087"/>
                    <a:pt x="1033668" y="975827"/>
                    <a:pt x="1037690" y="965771"/>
                  </a:cubicBezTo>
                  <a:cubicBezTo>
                    <a:pt x="1054225" y="924434"/>
                    <a:pt x="1069149" y="882302"/>
                    <a:pt x="1089060" y="842481"/>
                  </a:cubicBezTo>
                  <a:cubicBezTo>
                    <a:pt x="1106965" y="806673"/>
                    <a:pt x="1117037" y="789374"/>
                    <a:pt x="1130157" y="750014"/>
                  </a:cubicBezTo>
                  <a:cubicBezTo>
                    <a:pt x="1134622" y="736618"/>
                    <a:pt x="1137368" y="722701"/>
                    <a:pt x="1140431" y="708917"/>
                  </a:cubicBezTo>
                  <a:cubicBezTo>
                    <a:pt x="1149036" y="670193"/>
                    <a:pt x="1140336" y="657610"/>
                    <a:pt x="1171254" y="636998"/>
                  </a:cubicBezTo>
                  <a:cubicBezTo>
                    <a:pt x="1184540" y="628141"/>
                    <a:pt x="1224336" y="609601"/>
                    <a:pt x="1243173" y="606176"/>
                  </a:cubicBezTo>
                  <a:cubicBezTo>
                    <a:pt x="1270339" y="601237"/>
                    <a:pt x="1297968" y="599326"/>
                    <a:pt x="1325366" y="595901"/>
                  </a:cubicBezTo>
                  <a:cubicBezTo>
                    <a:pt x="1366463" y="582202"/>
                    <a:pt x="1433292" y="595309"/>
                    <a:pt x="1448656" y="554805"/>
                  </a:cubicBezTo>
                  <a:cubicBezTo>
                    <a:pt x="1515278" y="379165"/>
                    <a:pt x="1455839" y="346662"/>
                    <a:pt x="1407559" y="236306"/>
                  </a:cubicBezTo>
                  <a:cubicBezTo>
                    <a:pt x="1392775" y="202513"/>
                    <a:pt x="1382959" y="166555"/>
                    <a:pt x="1366463" y="133564"/>
                  </a:cubicBezTo>
                  <a:cubicBezTo>
                    <a:pt x="1359613" y="119865"/>
                    <a:pt x="1355881" y="104097"/>
                    <a:pt x="1345914" y="92468"/>
                  </a:cubicBezTo>
                  <a:cubicBezTo>
                    <a:pt x="1342420" y="88392"/>
                    <a:pt x="1284827" y="46513"/>
                    <a:pt x="1273995" y="41097"/>
                  </a:cubicBezTo>
                  <a:cubicBezTo>
                    <a:pt x="1264309" y="36254"/>
                    <a:pt x="1253127" y="35089"/>
                    <a:pt x="1243173" y="30823"/>
                  </a:cubicBezTo>
                  <a:cubicBezTo>
                    <a:pt x="1154303" y="-7265"/>
                    <a:pt x="1243537" y="24094"/>
                    <a:pt x="1171254" y="0"/>
                  </a:cubicBezTo>
                  <a:cubicBezTo>
                    <a:pt x="1052308" y="39650"/>
                    <a:pt x="1146442" y="-1939"/>
                    <a:pt x="1089060" y="41097"/>
                  </a:cubicBezTo>
                  <a:cubicBezTo>
                    <a:pt x="1069303" y="55915"/>
                    <a:pt x="1027415" y="82194"/>
                    <a:pt x="1027415" y="82194"/>
                  </a:cubicBezTo>
                  <a:cubicBezTo>
                    <a:pt x="970246" y="196531"/>
                    <a:pt x="1049801" y="32578"/>
                    <a:pt x="986319" y="184935"/>
                  </a:cubicBezTo>
                  <a:cubicBezTo>
                    <a:pt x="977483" y="206142"/>
                    <a:pt x="964332" y="225373"/>
                    <a:pt x="955496" y="246580"/>
                  </a:cubicBezTo>
                  <a:cubicBezTo>
                    <a:pt x="947165" y="266574"/>
                    <a:pt x="943745" y="288432"/>
                    <a:pt x="934948" y="308225"/>
                  </a:cubicBezTo>
                  <a:cubicBezTo>
                    <a:pt x="929933" y="319509"/>
                    <a:pt x="920526" y="328326"/>
                    <a:pt x="914400" y="339047"/>
                  </a:cubicBezTo>
                  <a:cubicBezTo>
                    <a:pt x="906801" y="352345"/>
                    <a:pt x="900701" y="366445"/>
                    <a:pt x="893851" y="380144"/>
                  </a:cubicBezTo>
                  <a:cubicBezTo>
                    <a:pt x="861732" y="508622"/>
                    <a:pt x="902782" y="348886"/>
                    <a:pt x="873303" y="452063"/>
                  </a:cubicBezTo>
                  <a:cubicBezTo>
                    <a:pt x="862806" y="488802"/>
                    <a:pt x="862722" y="509109"/>
                    <a:pt x="842481" y="544531"/>
                  </a:cubicBezTo>
                  <a:cubicBezTo>
                    <a:pt x="837675" y="552941"/>
                    <a:pt x="828133" y="557638"/>
                    <a:pt x="821932" y="565079"/>
                  </a:cubicBezTo>
                  <a:cubicBezTo>
                    <a:pt x="810970" y="578234"/>
                    <a:pt x="803218" y="594068"/>
                    <a:pt x="791110" y="606176"/>
                  </a:cubicBezTo>
                  <a:lnTo>
                    <a:pt x="760287" y="636998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</p:grpSp>
    </p:spTree>
    <p:extLst>
      <p:ext uri="{BB962C8B-B14F-4D97-AF65-F5344CB8AC3E}">
        <p14:creationId xmlns:p14="http://schemas.microsoft.com/office/powerpoint/2010/main" val="3112743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2A099-E857-1CD9-F143-BBAB8CDEA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Experiment results: Plain 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68DD9-7F84-1FDE-00B0-0B4CFDCB9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83100" cy="4351338"/>
          </a:xfrm>
        </p:spPr>
        <p:txBody>
          <a:bodyPr>
            <a:normAutofit/>
          </a:bodyPr>
          <a:lstStyle/>
          <a:p>
            <a:r>
              <a:rPr lang="en-US" dirty="0"/>
              <a:t>Deeper 34-layer plain net has higher validation error than 18 layer plain net</a:t>
            </a:r>
          </a:p>
          <a:p>
            <a:r>
              <a:rPr lang="en-US" dirty="0"/>
              <a:t>34-layer plain net has higher training error through the whole training procedure</a:t>
            </a:r>
          </a:p>
          <a:p>
            <a:r>
              <a:rPr lang="en-US" dirty="0"/>
              <a:t>Degradation problem</a:t>
            </a:r>
            <a:endParaRPr lang="en-H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67AF55-C9EA-F268-5EFE-09C88E9E0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071" y="1921126"/>
            <a:ext cx="5289662" cy="407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19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B92C7-918A-C05A-D9A6-863FA91AE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Experiment results: </a:t>
            </a:r>
            <a:r>
              <a:rPr lang="en-HK" dirty="0" err="1"/>
              <a:t>ResNet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5EE2D-D6AF-F5A0-DA7B-5885A5ECE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34-Layer </a:t>
            </a:r>
            <a:r>
              <a:rPr lang="en-US" dirty="0" err="1"/>
              <a:t>ResNet</a:t>
            </a:r>
            <a:r>
              <a:rPr lang="en-US" dirty="0"/>
              <a:t> is better than 18-layer </a:t>
            </a:r>
            <a:r>
              <a:rPr lang="en-US" dirty="0" err="1"/>
              <a:t>ResNet</a:t>
            </a:r>
            <a:r>
              <a:rPr lang="en-US" dirty="0"/>
              <a:t> (by 2.8%)</a:t>
            </a:r>
          </a:p>
          <a:p>
            <a:pPr lvl="1"/>
            <a:r>
              <a:rPr lang="en-US" dirty="0"/>
              <a:t>lower training error</a:t>
            </a:r>
          </a:p>
          <a:p>
            <a:pPr lvl="1"/>
            <a:r>
              <a:rPr lang="en-US" dirty="0"/>
              <a:t>Degradation problem is addressed</a:t>
            </a:r>
          </a:p>
          <a:p>
            <a:r>
              <a:rPr lang="en-US" dirty="0"/>
              <a:t>34-layer </a:t>
            </a:r>
            <a:r>
              <a:rPr lang="en-US" dirty="0" err="1"/>
              <a:t>ResNet</a:t>
            </a:r>
            <a:r>
              <a:rPr lang="en-US" dirty="0"/>
              <a:t> reduced top-1 error by 3.5 percent compared to Plain Net</a:t>
            </a:r>
          </a:p>
          <a:p>
            <a:r>
              <a:rPr lang="en-US" dirty="0"/>
              <a:t>18-layer plain/residual nets are comparably accurate, but…</a:t>
            </a:r>
          </a:p>
          <a:p>
            <a:pPr lvl="1"/>
            <a:r>
              <a:rPr lang="en-US" dirty="0"/>
              <a:t>18-layer Resnet converges faster</a:t>
            </a:r>
          </a:p>
          <a:p>
            <a:pPr lvl="1"/>
            <a:r>
              <a:rPr lang="en-US" dirty="0" err="1"/>
              <a:t>ResNet</a:t>
            </a:r>
            <a:r>
              <a:rPr lang="en-US" dirty="0"/>
              <a:t> eases optimization by providing faster convergences</a:t>
            </a:r>
            <a:endParaRPr lang="en-H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FE0861-C9A9-0A49-3124-9D5E4BAC8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650" y="3038391"/>
            <a:ext cx="3873699" cy="32450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6ED245-5B94-AE77-FDC8-8FAE11CBC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864" y="1068356"/>
            <a:ext cx="3626036" cy="124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945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53650-9348-956C-F332-CA4A5F9CC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Bottleneck blocks for larger </a:t>
            </a:r>
            <a:r>
              <a:rPr lang="en-HK" dirty="0" err="1"/>
              <a:t>ResNets</a:t>
            </a:r>
            <a:r>
              <a:rPr lang="en-HK" dirty="0"/>
              <a:t> 50/101/152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A42F9-C0F4-43D3-EE61-FF3D3CD6D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HK" dirty="0"/>
              <a:t>Let</a:t>
            </a:r>
          </a:p>
          <a:p>
            <a:pPr lvl="1"/>
            <a:r>
              <a:rPr lang="en-HK" dirty="0"/>
              <a:t>c=256</a:t>
            </a:r>
          </a:p>
          <a:p>
            <a:pPr lvl="1"/>
            <a:r>
              <a:rPr lang="en-HK" dirty="0"/>
              <a:t>b=64</a:t>
            </a:r>
          </a:p>
          <a:p>
            <a:pPr lvl="1"/>
            <a:endParaRPr lang="en-HK" dirty="0"/>
          </a:p>
          <a:p>
            <a:pPr lvl="1"/>
            <a:endParaRPr lang="en-HK" dirty="0"/>
          </a:p>
          <a:p>
            <a:r>
              <a:rPr lang="en-HK" dirty="0"/>
              <a:t>Regular </a:t>
            </a:r>
            <a:r>
              <a:rPr lang="en-HK" dirty="0" err="1"/>
              <a:t>ResNet</a:t>
            </a:r>
            <a:endParaRPr lang="en-HK" dirty="0"/>
          </a:p>
          <a:p>
            <a:pPr lvl="1"/>
            <a:r>
              <a:rPr lang="en-HK" dirty="0"/>
              <a:t>Param. per layer: 3x3x256</a:t>
            </a:r>
          </a:p>
          <a:p>
            <a:pPr lvl="1"/>
            <a:r>
              <a:rPr lang="en-HK" dirty="0"/>
              <a:t>Total = 3x3x256  x (</a:t>
            </a:r>
            <a:r>
              <a:rPr lang="en-HK" dirty="0" err="1"/>
              <a:t>num</a:t>
            </a:r>
            <a:r>
              <a:rPr lang="en-HK" dirty="0"/>
              <a:t> layers )</a:t>
            </a:r>
          </a:p>
          <a:p>
            <a:r>
              <a:rPr lang="en-HK" dirty="0"/>
              <a:t>With </a:t>
            </a:r>
            <a:r>
              <a:rPr lang="en-HK" dirty="0" err="1"/>
              <a:t>Bottlenect</a:t>
            </a:r>
            <a:r>
              <a:rPr lang="en-HK" dirty="0"/>
              <a:t> block</a:t>
            </a:r>
          </a:p>
          <a:p>
            <a:pPr lvl="1"/>
            <a:r>
              <a:rPr lang="en-HK" dirty="0"/>
              <a:t>1x1x256  + 3x3x64 + 1x1x256</a:t>
            </a:r>
          </a:p>
          <a:p>
            <a:endParaRPr lang="en-HK" dirty="0"/>
          </a:p>
          <a:p>
            <a:endParaRPr lang="en-H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6E3D12-5930-9E92-71B3-F71E08232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281" y="1690688"/>
            <a:ext cx="2621747" cy="442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127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C6D74-D0A1-3F97-1A28-746994645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00B523-31A2-03EC-9D3B-BDB2AFBE2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805"/>
            <a:ext cx="10515600" cy="1325563"/>
          </a:xfrm>
        </p:spPr>
        <p:txBody>
          <a:bodyPr/>
          <a:lstStyle/>
          <a:p>
            <a:r>
              <a:rPr lang="en-HK" dirty="0"/>
              <a:t>Landmark CNN Architectures</a:t>
            </a:r>
          </a:p>
        </p:txBody>
      </p:sp>
    </p:spTree>
    <p:extLst>
      <p:ext uri="{BB962C8B-B14F-4D97-AF65-F5344CB8AC3E}">
        <p14:creationId xmlns:p14="http://schemas.microsoft.com/office/powerpoint/2010/main" val="38268763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CDC33-93A9-8A9B-04F8-F32B12457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Notable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9E4CC-FF44-9824-FC9C-146418B85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79620" cy="4351338"/>
          </a:xfrm>
        </p:spPr>
        <p:txBody>
          <a:bodyPr/>
          <a:lstStyle/>
          <a:p>
            <a:r>
              <a:rPr lang="en-HK" dirty="0"/>
              <a:t>Early / Landmark</a:t>
            </a:r>
          </a:p>
          <a:p>
            <a:pPr lvl="1"/>
            <a:r>
              <a:rPr lang="en-HK" dirty="0"/>
              <a:t>LeNet-5</a:t>
            </a:r>
          </a:p>
          <a:p>
            <a:pPr lvl="1"/>
            <a:r>
              <a:rPr lang="en-HK" dirty="0" err="1"/>
              <a:t>AlexNet</a:t>
            </a:r>
            <a:endParaRPr lang="en-HK" dirty="0"/>
          </a:p>
          <a:p>
            <a:pPr lvl="1"/>
            <a:r>
              <a:rPr lang="en-HK" dirty="0" err="1"/>
              <a:t>ZFNet</a:t>
            </a:r>
            <a:endParaRPr lang="en-HK" dirty="0"/>
          </a:p>
          <a:p>
            <a:pPr lvl="1"/>
            <a:r>
              <a:rPr lang="en-HK" dirty="0" err="1"/>
              <a:t>VGGNet</a:t>
            </a:r>
            <a:endParaRPr lang="en-HK" dirty="0"/>
          </a:p>
          <a:p>
            <a:pPr lvl="1"/>
            <a:r>
              <a:rPr lang="en-HK" dirty="0" err="1"/>
              <a:t>GoogLeNet</a:t>
            </a:r>
            <a:r>
              <a:rPr lang="en-HK" dirty="0"/>
              <a:t> (Inception v1)</a:t>
            </a:r>
          </a:p>
          <a:p>
            <a:endParaRPr lang="en-HK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1EC861-C99C-13EA-024A-9F5BE3B2E13C}"/>
              </a:ext>
            </a:extLst>
          </p:cNvPr>
          <p:cNvSpPr txBox="1">
            <a:spLocks/>
          </p:cNvSpPr>
          <p:nvPr/>
        </p:nvSpPr>
        <p:spPr>
          <a:xfrm>
            <a:off x="5791200" y="1818005"/>
            <a:ext cx="45796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dirty="0"/>
              <a:t>Later notable networks</a:t>
            </a:r>
          </a:p>
          <a:p>
            <a:pPr lvl="1"/>
            <a:r>
              <a:rPr lang="en-HK" dirty="0" err="1"/>
              <a:t>ResNet</a:t>
            </a:r>
            <a:r>
              <a:rPr lang="en-HK" dirty="0"/>
              <a:t> (Microsoft)</a:t>
            </a:r>
          </a:p>
          <a:p>
            <a:pPr lvl="1"/>
            <a:r>
              <a:rPr lang="en-HK" dirty="0"/>
              <a:t>Inception v2, v3, v4 (Google)</a:t>
            </a:r>
          </a:p>
          <a:p>
            <a:pPr lvl="1"/>
            <a:r>
              <a:rPr lang="en-HK" dirty="0" err="1"/>
              <a:t>ResNetX</a:t>
            </a:r>
            <a:r>
              <a:rPr lang="en-HK" dirty="0"/>
              <a:t> (Facebook)</a:t>
            </a:r>
          </a:p>
          <a:p>
            <a:pPr lvl="1"/>
            <a:r>
              <a:rPr lang="en-HK" dirty="0" err="1"/>
              <a:t>DenseNet</a:t>
            </a:r>
            <a:r>
              <a:rPr lang="en-HK" dirty="0"/>
              <a:t> </a:t>
            </a:r>
          </a:p>
          <a:p>
            <a:pPr lvl="1"/>
            <a:r>
              <a:rPr lang="en-HK" dirty="0" err="1"/>
              <a:t>Xception</a:t>
            </a:r>
            <a:r>
              <a:rPr lang="en-HK" dirty="0"/>
              <a:t> (Google)</a:t>
            </a:r>
            <a:br>
              <a:rPr lang="en-HK" dirty="0"/>
            </a:br>
            <a:r>
              <a:rPr lang="en-HK" dirty="0" err="1"/>
              <a:t>SqueezeNet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568208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76A73-697F-5317-604A-F06388342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DF450-0A07-6AF5-5147-C82D0343A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Notable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56EC0-A86E-9FD4-0753-65967C132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68290" cy="4351338"/>
          </a:xfrm>
        </p:spPr>
        <p:txBody>
          <a:bodyPr/>
          <a:lstStyle/>
          <a:p>
            <a:r>
              <a:rPr lang="en-HK" dirty="0"/>
              <a:t>Lightweight</a:t>
            </a:r>
          </a:p>
          <a:p>
            <a:pPr lvl="1"/>
            <a:r>
              <a:rPr lang="en-HK" dirty="0" err="1"/>
              <a:t>MobileNet</a:t>
            </a:r>
            <a:r>
              <a:rPr lang="en-HK" dirty="0"/>
              <a:t> v1, v2, v3 (Google)</a:t>
            </a:r>
          </a:p>
          <a:p>
            <a:pPr lvl="1"/>
            <a:r>
              <a:rPr lang="en-HK" dirty="0" err="1"/>
              <a:t>ShuffleNet</a:t>
            </a:r>
            <a:endParaRPr lang="en-HK" dirty="0"/>
          </a:p>
          <a:p>
            <a:pPr lvl="1"/>
            <a:r>
              <a:rPr lang="en-HK" dirty="0" err="1"/>
              <a:t>EfficientNet</a:t>
            </a:r>
            <a:r>
              <a:rPr lang="en-HK" dirty="0"/>
              <a:t> v1, v2 (Google)</a:t>
            </a:r>
          </a:p>
          <a:p>
            <a:pPr lvl="1"/>
            <a:r>
              <a:rPr lang="en-HK" dirty="0" err="1"/>
              <a:t>RegNet</a:t>
            </a:r>
            <a:r>
              <a:rPr lang="en-HK" dirty="0"/>
              <a:t> (Facebook)</a:t>
            </a:r>
          </a:p>
          <a:p>
            <a:pPr lvl="1"/>
            <a:r>
              <a:rPr lang="en-HK" dirty="0" err="1"/>
              <a:t>ConvNeXt</a:t>
            </a:r>
            <a:r>
              <a:rPr lang="en-HK" dirty="0"/>
              <a:t> v1, v2 (Facebook)</a:t>
            </a:r>
          </a:p>
          <a:p>
            <a:pPr lvl="1"/>
            <a:r>
              <a:rPr lang="en-HK" dirty="0" err="1"/>
              <a:t>RepVGG</a:t>
            </a:r>
            <a:endParaRPr lang="en-HK" dirty="0"/>
          </a:p>
          <a:p>
            <a:pPr marL="0" indent="0">
              <a:buNone/>
            </a:pPr>
            <a:endParaRPr lang="en-HK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6A00031-A5A3-746A-792D-0FE6BAFC7A17}"/>
              </a:ext>
            </a:extLst>
          </p:cNvPr>
          <p:cNvSpPr txBox="1">
            <a:spLocks/>
          </p:cNvSpPr>
          <p:nvPr/>
        </p:nvSpPr>
        <p:spPr>
          <a:xfrm>
            <a:off x="6469380" y="1825625"/>
            <a:ext cx="47282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dirty="0"/>
              <a:t>Modern Hybrid variants</a:t>
            </a:r>
          </a:p>
          <a:p>
            <a:pPr lvl="1"/>
            <a:r>
              <a:rPr lang="en-HK" dirty="0" err="1"/>
              <a:t>RegNet</a:t>
            </a:r>
            <a:r>
              <a:rPr lang="en-HK" dirty="0"/>
              <a:t> (Facebook)</a:t>
            </a:r>
          </a:p>
          <a:p>
            <a:pPr lvl="1"/>
            <a:r>
              <a:rPr lang="en-HK" dirty="0" err="1"/>
              <a:t>RepVGG</a:t>
            </a:r>
            <a:r>
              <a:rPr lang="en-HK" dirty="0"/>
              <a:t> </a:t>
            </a:r>
          </a:p>
          <a:p>
            <a:pPr lvl="1"/>
            <a:r>
              <a:rPr lang="en-HK" dirty="0" err="1"/>
              <a:t>ConvNeXt</a:t>
            </a:r>
            <a:r>
              <a:rPr lang="en-HK" dirty="0"/>
              <a:t> v1, v2 (Facebook)</a:t>
            </a:r>
          </a:p>
        </p:txBody>
      </p:sp>
    </p:spTree>
    <p:extLst>
      <p:ext uri="{BB962C8B-B14F-4D97-AF65-F5344CB8AC3E}">
        <p14:creationId xmlns:p14="http://schemas.microsoft.com/office/powerpoint/2010/main" val="8690137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BFE0D-9BFC-6083-F269-A77356D16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5CD12C-DACC-0BAE-A3B4-92AF5AA4A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6805"/>
            <a:ext cx="10515600" cy="1325563"/>
          </a:xfrm>
        </p:spPr>
        <p:txBody>
          <a:bodyPr/>
          <a:lstStyle/>
          <a:p>
            <a:r>
              <a:rPr lang="en-HK" dirty="0"/>
              <a:t>Recurrent Neural Networks (RNNs)</a:t>
            </a:r>
          </a:p>
        </p:txBody>
      </p:sp>
    </p:spTree>
    <p:extLst>
      <p:ext uri="{BB962C8B-B14F-4D97-AF65-F5344CB8AC3E}">
        <p14:creationId xmlns:p14="http://schemas.microsoft.com/office/powerpoint/2010/main" val="2312477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45C74-4639-8FF2-29BE-3C25B5051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Basic (Vanilla) Neural Network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47F6C-AF7F-D087-204F-66FD7C387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17347"/>
            <a:ext cx="971600" cy="27115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203CF7-E3D1-E9E0-1879-7DF899E8D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367" y="5819740"/>
            <a:ext cx="3511730" cy="67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052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D7678-8920-099A-E0B0-F43AC6517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13C3F-65B8-B5AA-4DD1-8528BFD4C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Recurrent Neural Network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373192-0F03-DF0B-6CD1-86D988058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17347"/>
            <a:ext cx="971600" cy="27115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1B630E-B639-32F7-48D6-1005A5CDB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926" y="2917347"/>
            <a:ext cx="1562180" cy="2730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27B575-4971-885E-35B0-8680A3A40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3050" y="5880165"/>
            <a:ext cx="3505380" cy="80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382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1511A-9C27-36E0-6A48-A5D9436DD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1CA02-2203-516C-17B7-AAA68674B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Recurrent Neural Network (Vanilla) Neural Network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6D12EA-3320-D008-C1C8-2071B493C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17347"/>
            <a:ext cx="971600" cy="27115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4B0AA7-4B68-D771-779D-1987109F4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926" y="2917347"/>
            <a:ext cx="1562180" cy="27306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093480-4D18-447E-E7D2-25E60D850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232" y="2917347"/>
            <a:ext cx="1473276" cy="27623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ABDEB7-654C-F52C-5167-07A4C44EB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870" y="5848757"/>
            <a:ext cx="4978656" cy="84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308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B636B-1365-882B-A98E-C80CF6C14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5B410-4EFA-5FC8-C947-3F9993495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Recurrent Neural Network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B1215E-21E2-1B7A-381B-DD0B389B0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17347"/>
            <a:ext cx="971600" cy="27115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693674-7A6D-ED01-3214-FB2FD3CB9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926" y="2917347"/>
            <a:ext cx="1562180" cy="27306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9B236D-B55D-7999-5414-C5BAFCE07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232" y="2917347"/>
            <a:ext cx="1473276" cy="27623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42D7F4-9FEC-C896-44EC-F267EB732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2183" y="2917347"/>
            <a:ext cx="2368672" cy="28258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B43938-8E71-63F0-0C15-FF92880D7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1050" y="5743242"/>
            <a:ext cx="3892750" cy="106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01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0916F-C9D6-7683-C323-8FB99CAC7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92BE3-E327-9956-BD3D-E190458E8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Recurrent Neural Network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216E82-8E60-6B7E-57EA-5F8ECE646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17347"/>
            <a:ext cx="971600" cy="27115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31BD41-59D9-D488-530F-2E4462302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926" y="2917347"/>
            <a:ext cx="1562180" cy="27306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4225E0-CDB9-B949-3000-8DC3FF4D7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232" y="2917347"/>
            <a:ext cx="1473276" cy="27623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4E41B4-8AA4-60D4-5357-8F3E582DF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2183" y="2917347"/>
            <a:ext cx="2368672" cy="2825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50CD7F-606E-0387-3CB8-74A85F55C8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074" y="2964974"/>
            <a:ext cx="1606633" cy="27306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3D227E-3413-8812-0018-F08E15AED0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2183" y="5929936"/>
            <a:ext cx="4464279" cy="78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426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D664B-5FD8-12E3-7DAC-7E02AB8E1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Recurrent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35CCF-DE5B-651F-969F-0DF6E2CF9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idea: RNNs have an “internal state” that is updated as a sequence is processed</a:t>
            </a:r>
            <a:endParaRPr lang="en-H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126B9-8B39-FFEA-1E84-66E19166B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245" y="2435929"/>
            <a:ext cx="1949550" cy="347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1534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B14A7-91F1-1704-1858-2FFEB27EC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C88CE-ED8A-881B-58A1-60DDF7553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RNN hidden state update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FAEEFC-425E-79BE-0A0C-0995F0FA1C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HK" dirty="0"/>
                  <a:t>Update for a simple RNN 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HK" b="0" i="0" smtClean="0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  <m:sSub>
                        <m:sSubPr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HK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ur-PK"/>
                          </m:ctrlPr>
                        </m:sSubPr>
                        <m:e>
                          <m:r>
                            <a:rPr lang="ur-PK" i="1"/>
                            <m:t>𝑦</m:t>
                          </m:r>
                        </m:e>
                        <m:sub>
                          <m:r>
                            <a:rPr lang="ur-PK" i="1"/>
                            <m:t>𝑡</m:t>
                          </m:r>
                        </m:sub>
                      </m:sSub>
                      <m:r>
                        <a:rPr lang="ur-PK"/>
                        <m:t>=</m:t>
                      </m:r>
                      <m:sSub>
                        <m:sSubPr>
                          <m:ctrlPr>
                            <a:rPr lang="ur-PK" i="1"/>
                          </m:ctrlPr>
                        </m:sSubPr>
                        <m:e>
                          <m:r>
                            <a:rPr lang="ur-PK" i="1"/>
                            <m:t>𝑊</m:t>
                          </m:r>
                        </m:e>
                        <m:sub>
                          <m:r>
                            <a:rPr lang="ur-PK" i="1"/>
                            <m:t>h</m:t>
                          </m:r>
                          <m:r>
                            <a:rPr lang="ur-PK" i="1"/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ur-PK" i="1"/>
                          </m:ctrlPr>
                        </m:sSubPr>
                        <m:e>
                          <m:r>
                            <a:rPr lang="ur-PK" i="1"/>
                            <m:t>h</m:t>
                          </m:r>
                        </m:e>
                        <m:sub>
                          <m:r>
                            <a:rPr lang="ur-PK" i="1"/>
                            <m:t>𝑡</m:t>
                          </m:r>
                        </m:sub>
                      </m:sSub>
                      <m:r>
                        <a:rPr lang="ur-PK"/>
                        <m:t>+</m:t>
                      </m:r>
                      <m:sSub>
                        <m:sSubPr>
                          <m:ctrlPr>
                            <a:rPr lang="ur-PK" i="1"/>
                          </m:ctrlPr>
                        </m:sSubPr>
                        <m:e>
                          <m:r>
                            <a:rPr lang="ur-PK" i="1"/>
                            <m:t>𝑏</m:t>
                          </m:r>
                        </m:e>
                        <m:sub>
                          <m:r>
                            <a:rPr lang="ur-PK" i="1"/>
                            <m:t>𝑦</m:t>
                          </m:r>
                        </m:sub>
                      </m:sSub>
                    </m:oMath>
                  </m:oMathPara>
                </a14:m>
                <a:endParaRPr lang="en-HK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ur-PK"/>
                        </m:ctrlPr>
                      </m:sSubPr>
                      <m:e>
                        <m:r>
                          <a:rPr lang="ur-PK" i="1"/>
                          <m:t>𝑥</m:t>
                        </m:r>
                      </m:e>
                      <m:sub>
                        <m:r>
                          <a:rPr lang="ur-PK" i="1"/>
                          <m:t>𝑡</m:t>
                        </m:r>
                      </m:sub>
                    </m:sSub>
                  </m:oMath>
                </a14:m>
                <a:r>
                  <a:rPr lang="ur-PK" dirty="0"/>
                  <a:t>: </a:t>
                </a:r>
                <a:r>
                  <a:rPr lang="en-HK" dirty="0"/>
                  <a:t>input at time step </a:t>
                </a:r>
                <a14:m>
                  <m:oMath xmlns:m="http://schemas.openxmlformats.org/officeDocument/2006/math">
                    <m:r>
                      <a:rPr lang="en-HK" i="1"/>
                      <m:t>𝑡</m:t>
                    </m:r>
                  </m:oMath>
                </a14:m>
                <a:endParaRPr lang="en-HK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ur-PK"/>
                        </m:ctrlPr>
                      </m:sSubPr>
                      <m:e>
                        <m:r>
                          <a:rPr lang="ur-PK" i="1"/>
                          <m:t>h</m:t>
                        </m:r>
                      </m:e>
                      <m:sub>
                        <m:r>
                          <a:rPr lang="ur-PK" i="1"/>
                          <m:t>𝑡</m:t>
                        </m:r>
                      </m:sub>
                    </m:sSub>
                  </m:oMath>
                </a14:m>
                <a:r>
                  <a:rPr lang="ur-PK" dirty="0"/>
                  <a:t>: </a:t>
                </a:r>
                <a:r>
                  <a:rPr lang="en-HK" dirty="0"/>
                  <a:t>hidden state at time </a:t>
                </a:r>
                <a14:m>
                  <m:oMath xmlns:m="http://schemas.openxmlformats.org/officeDocument/2006/math">
                    <m:r>
                      <a:rPr lang="en-HK" i="1"/>
                      <m:t>𝑡</m:t>
                    </m:r>
                  </m:oMath>
                </a14:m>
                <a:r>
                  <a:rPr lang="en-HK" dirty="0"/>
                  <a:t>(also acts as memory)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ur-PK"/>
                        </m:ctrlPr>
                      </m:sSubPr>
                      <m:e>
                        <m:r>
                          <a:rPr lang="ur-PK" i="1"/>
                          <m:t>𝑊</m:t>
                        </m:r>
                      </m:e>
                      <m:sub>
                        <m:r>
                          <a:rPr lang="ur-PK" i="1"/>
                          <m:t>𝑥</m:t>
                        </m:r>
                        <m:r>
                          <a:rPr lang="ur-PK" i="1"/>
                          <m:t>h</m:t>
                        </m:r>
                      </m:sub>
                    </m:sSub>
                  </m:oMath>
                </a14:m>
                <a:r>
                  <a:rPr lang="ur-PK" dirty="0"/>
                  <a:t>: </a:t>
                </a:r>
                <a:r>
                  <a:rPr lang="en-HK" dirty="0"/>
                  <a:t>weight matrix for input to hidden connections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ur-PK"/>
                        </m:ctrlPr>
                      </m:sSubPr>
                      <m:e>
                        <m:r>
                          <a:rPr lang="ur-PK" i="1"/>
                          <m:t>𝑊</m:t>
                        </m:r>
                      </m:e>
                      <m:sub>
                        <m:r>
                          <a:rPr lang="ur-PK" i="1"/>
                          <m:t>hh</m:t>
                        </m:r>
                      </m:sub>
                    </m:sSub>
                  </m:oMath>
                </a14:m>
                <a:r>
                  <a:rPr lang="ur-PK" dirty="0"/>
                  <a:t>: </a:t>
                </a:r>
                <a:r>
                  <a:rPr lang="en-HK" dirty="0"/>
                  <a:t>weight matrix for hidden-to-hidden (recurrent) connections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ur-PK"/>
                        </m:ctrlPr>
                      </m:sSubPr>
                      <m:e>
                        <m:r>
                          <a:rPr lang="ur-PK" i="1"/>
                          <m:t>𝑊</m:t>
                        </m:r>
                      </m:e>
                      <m:sub>
                        <m:r>
                          <a:rPr lang="ur-PK" i="1"/>
                          <m:t>h</m:t>
                        </m:r>
                        <m:r>
                          <a:rPr lang="ur-PK" i="1"/>
                          <m:t>𝑦</m:t>
                        </m:r>
                      </m:sub>
                    </m:sSub>
                  </m:oMath>
                </a14:m>
                <a:r>
                  <a:rPr lang="ur-PK" dirty="0"/>
                  <a:t>: </a:t>
                </a:r>
                <a:r>
                  <a:rPr lang="en-HK" dirty="0"/>
                  <a:t>weight matrix from hidden to output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ur-PK"/>
                        </m:ctrlPr>
                      </m:sSubPr>
                      <m:e>
                        <m:r>
                          <a:rPr lang="ur-PK" i="1"/>
                          <m:t>𝑏</m:t>
                        </m:r>
                      </m:e>
                      <m:sub>
                        <m:r>
                          <a:rPr lang="ur-PK" i="1"/>
                          <m:t>h</m:t>
                        </m:r>
                      </m:sub>
                    </m:sSub>
                    <m:r>
                      <a:rPr lang="ur-PK"/>
                      <m:t>,</m:t>
                    </m:r>
                    <m:sSub>
                      <m:sSubPr>
                        <m:ctrlPr>
                          <a:rPr lang="ur-PK" i="1"/>
                        </m:ctrlPr>
                      </m:sSubPr>
                      <m:e>
                        <m:r>
                          <a:rPr lang="ur-PK" i="1"/>
                          <m:t>𝑏</m:t>
                        </m:r>
                      </m:e>
                      <m:sub>
                        <m:r>
                          <a:rPr lang="ur-PK" i="1"/>
                          <m:t>𝑦</m:t>
                        </m:r>
                      </m:sub>
                    </m:sSub>
                  </m:oMath>
                </a14:m>
                <a:r>
                  <a:rPr lang="ur-PK" dirty="0"/>
                  <a:t>: </a:t>
                </a:r>
                <a:r>
                  <a:rPr lang="en-HK" dirty="0"/>
                  <a:t>biases for hidden and output layers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HK" b="0" i="0" smtClean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(.)</m:t>
                        </m:r>
                      </m:e>
                    </m:func>
                  </m:oMath>
                </a14:m>
                <a:r>
                  <a:rPr lang="en-HK" dirty="0"/>
                  <a:t>: non-linear activation function</a:t>
                </a:r>
              </a:p>
              <a:p>
                <a:endParaRPr lang="en-HK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FAEEFC-425E-79BE-0A0C-0995F0FA1C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D7249D6-10DF-1E4E-220C-F5F40E869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841" y="486322"/>
            <a:ext cx="1695537" cy="341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931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05C58-1BA5-8A0B-E70A-D527589F8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Influential CNN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241DF-F7E6-A78B-6ADF-BD234637A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 dirty="0"/>
          </a:p>
          <a:p>
            <a:endParaRPr lang="en-HK" dirty="0"/>
          </a:p>
          <a:p>
            <a:r>
              <a:rPr lang="en-HK" dirty="0"/>
              <a:t>LeNet (1998) → early digit recognition</a:t>
            </a:r>
          </a:p>
          <a:p>
            <a:r>
              <a:rPr lang="en-HK" dirty="0" err="1"/>
              <a:t>AlexNet</a:t>
            </a:r>
            <a:r>
              <a:rPr lang="en-HK" dirty="0"/>
              <a:t> (2012) → breakthrough in ImageNet competition</a:t>
            </a:r>
          </a:p>
          <a:p>
            <a:r>
              <a:rPr lang="en-HK" dirty="0"/>
              <a:t>VGG (2014) → deep network with small 3×3 kernels</a:t>
            </a:r>
          </a:p>
          <a:p>
            <a:r>
              <a:rPr lang="en-HK" dirty="0" err="1"/>
              <a:t>ResNet</a:t>
            </a:r>
            <a:r>
              <a:rPr lang="en-HK" dirty="0"/>
              <a:t> (2015) → solved vanishing gradients with skip connections</a:t>
            </a:r>
          </a:p>
        </p:txBody>
      </p:sp>
    </p:spTree>
    <p:extLst>
      <p:ext uri="{BB962C8B-B14F-4D97-AF65-F5344CB8AC3E}">
        <p14:creationId xmlns:p14="http://schemas.microsoft.com/office/powerpoint/2010/main" val="30316948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7919E-16C4-7B34-0675-97EF022C3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4A937-6026-3DB2-56C8-C3790C03E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Recurrent Neural Network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13E4E9-365C-A092-1922-FB96FA19F8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HK" dirty="0"/>
                  <a:t>Update for a simple RNN 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H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HK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HK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HK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HK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HK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H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HK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HK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HK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lang="en-H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HK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HK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HK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H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HK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HK" i="1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  <m:sSub>
                        <m:sSubPr>
                          <m:ctrlPr>
                            <a:rPr lang="en-H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HK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HK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HK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HK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HK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H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HK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HK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HK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HK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ur-P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ur-PK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ur-PK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ur-PK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ur-P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ur-PK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ur-PK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ur-PK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ur-P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ur-PK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ur-PK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ur-PK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ur-P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ur-PK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ur-PK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HK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ur-PK"/>
                        </m:ctrlPr>
                      </m:sSubPr>
                      <m:e>
                        <m:r>
                          <a:rPr lang="ur-PK" b="0" i="1"/>
                          <m:t>𝑊</m:t>
                        </m:r>
                      </m:e>
                      <m:sub>
                        <m:r>
                          <a:rPr lang="ur-PK" b="0" i="1"/>
                          <m:t>𝑥</m:t>
                        </m:r>
                        <m:r>
                          <a:rPr lang="ur-PK" b="0" i="1"/>
                          <m:t>h</m:t>
                        </m:r>
                      </m:sub>
                    </m:sSub>
                    <m:sSub>
                      <m:sSubPr>
                        <m:ctrlPr>
                          <a:rPr lang="ur-PK" i="1"/>
                        </m:ctrlPr>
                      </m:sSubPr>
                      <m:e>
                        <m:r>
                          <a:rPr lang="ur-PK" b="0" i="1"/>
                          <m:t>𝑥</m:t>
                        </m:r>
                      </m:e>
                      <m:sub>
                        <m:r>
                          <a:rPr lang="ur-PK" b="0" i="1"/>
                          <m:t>𝑡</m:t>
                        </m:r>
                      </m:sub>
                    </m:sSub>
                  </m:oMath>
                </a14:m>
                <a:r>
                  <a:rPr lang="ur-PK" dirty="0"/>
                  <a:t>: </a:t>
                </a:r>
                <a:r>
                  <a:rPr lang="en-HK" dirty="0"/>
                  <a:t>processes the current input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ur-PK"/>
                        </m:ctrlPr>
                      </m:sSubPr>
                      <m:e>
                        <m:r>
                          <a:rPr lang="ur-PK" b="0" i="1"/>
                          <m:t>𝑊</m:t>
                        </m:r>
                      </m:e>
                      <m:sub>
                        <m:r>
                          <a:rPr lang="ur-PK" b="0" i="1"/>
                          <m:t>hh</m:t>
                        </m:r>
                      </m:sub>
                    </m:sSub>
                    <m:sSub>
                      <m:sSubPr>
                        <m:ctrlPr>
                          <a:rPr lang="ur-PK" i="1"/>
                        </m:ctrlPr>
                      </m:sSubPr>
                      <m:e>
                        <m:r>
                          <a:rPr lang="ur-PK" b="0" i="1"/>
                          <m:t>h</m:t>
                        </m:r>
                      </m:e>
                      <m:sub>
                        <m:r>
                          <a:rPr lang="ur-PK" b="0" i="1"/>
                          <m:t>𝑡</m:t>
                        </m:r>
                        <m:r>
                          <a:rPr lang="ur-PK" b="0"/>
                          <m:t>−</m:t>
                        </m:r>
                        <m:r>
                          <a:rPr lang="ur-PK" b="0" i="1"/>
                          <m:t>1</m:t>
                        </m:r>
                      </m:sub>
                    </m:sSub>
                  </m:oMath>
                </a14:m>
                <a:r>
                  <a:rPr lang="ur-PK" dirty="0"/>
                  <a:t>: </a:t>
                </a:r>
                <a:r>
                  <a:rPr lang="en-HK" dirty="0"/>
                  <a:t>carries information from previous time steps (memory)</a:t>
                </a:r>
              </a:p>
              <a:p>
                <a:r>
                  <a:rPr lang="en-HK" dirty="0"/>
                  <a:t>Adding them together lets the RNN combine past and present</a:t>
                </a:r>
              </a:p>
              <a:p>
                <a:r>
                  <a:rPr lang="en-HK" dirty="0"/>
                  <a:t>Applying tanh introduces nonlinearity, allowing it to learn complex patterns</a:t>
                </a:r>
              </a:p>
              <a:p>
                <a:r>
                  <a:rPr lang="en-HK" dirty="0"/>
                  <a:t>The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ur-PK"/>
                        </m:ctrlPr>
                      </m:sSubPr>
                      <m:e>
                        <m:r>
                          <a:rPr lang="ur-PK" b="0" i="1"/>
                          <m:t>𝑦</m:t>
                        </m:r>
                      </m:e>
                      <m:sub>
                        <m:r>
                          <a:rPr lang="ur-PK" b="0" i="1"/>
                          <m:t>𝑡</m:t>
                        </m:r>
                      </m:sub>
                    </m:sSub>
                  </m:oMath>
                </a14:m>
                <a:r>
                  <a:rPr lang="en-HK" dirty="0"/>
                  <a:t>is then computed from the updated hidden state</a:t>
                </a:r>
              </a:p>
              <a:p>
                <a:r>
                  <a:rPr lang="en-HK" dirty="0"/>
                  <a:t>This recurrent connection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ur-PK"/>
                        </m:ctrlPr>
                      </m:sSubPr>
                      <m:e>
                        <m:r>
                          <a:rPr lang="ur-PK" b="0" i="1"/>
                          <m:t>h</m:t>
                        </m:r>
                      </m:e>
                      <m:sub>
                        <m:r>
                          <a:rPr lang="ur-PK" b="0" i="1"/>
                          <m:t>𝑡</m:t>
                        </m:r>
                        <m:r>
                          <a:rPr lang="ur-PK" b="0"/>
                          <m:t>−</m:t>
                        </m:r>
                        <m:r>
                          <a:rPr lang="ur-PK" b="0" i="1"/>
                          <m:t>1</m:t>
                        </m:r>
                      </m:sub>
                    </m:sSub>
                  </m:oMath>
                </a14:m>
                <a:r>
                  <a:rPr lang="en-HK" dirty="0"/>
                  <a:t> allows RNNs to handle sequential data and capture temporal dependencies</a:t>
                </a:r>
              </a:p>
              <a:p>
                <a:endParaRPr lang="en-HK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13E4E9-365C-A092-1922-FB96FA19F8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 r="-1043" b="-1821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8AE4101-AA28-8CAD-0D03-9723D0A94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581" y="486322"/>
            <a:ext cx="1695537" cy="341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953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4839B-B92D-91ED-324A-7055F4EF7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80E2E-EDA5-B291-312C-CAE64265D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Recurrent Neural Network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6BCFA1-5D67-F7D5-5DDA-C9E195A87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HK" dirty="0"/>
                  <a:t>Simpler notation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H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HK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HK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HK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HK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HK" dirty="0"/>
              </a:p>
              <a:p>
                <a:r>
                  <a:rPr lang="en-HK" dirty="0"/>
                  <a:t> Instead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HK">
                        <a:latin typeface="Cambria Math" panose="02040503050406030204" pitchFamily="18" charset="0"/>
                      </a:rPr>
                      <m:t>tanh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hh</m:t>
                        </m:r>
                      </m:sub>
                    </m:sSub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HK" dirty="0"/>
              </a:p>
              <a:p>
                <a:endParaRPr lang="en-HK" dirty="0"/>
              </a:p>
              <a:p>
                <a:r>
                  <a:rPr lang="en-HK" dirty="0"/>
                  <a:t>And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ur-P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ur-PK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ur-PK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ur-PK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ur-P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ur-PK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ur-PK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ur-PK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ur-P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ur-PK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ur-PK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HK" dirty="0"/>
              </a:p>
              <a:p>
                <a:r>
                  <a:rPr lang="en-HK" dirty="0"/>
                  <a:t>Instead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ur-P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r-PK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ur-PK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ur-PK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ur-P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r-PK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ur-PK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ur-PK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ur-P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r-PK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ur-PK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ur-PK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ur-P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r-PK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ur-PK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HK" dirty="0"/>
              </a:p>
              <a:p>
                <a:endParaRPr lang="en-HK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6BCFA1-5D67-F7D5-5DDA-C9E195A87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30193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F9CC2-93D7-7202-A2F2-946A026E2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Recurrent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0DB77-C598-BE6B-34C3-49AD2B5EA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Unrolled RNN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EFF3B5-4A16-70D9-FE71-8D7177785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176" y="2517050"/>
            <a:ext cx="7360028" cy="34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0942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FD9F0-6419-8A10-7179-8C081ED0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Recurrent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2C10C-D64B-AA31-547C-B96339148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Unrolled RNN</a:t>
            </a:r>
          </a:p>
          <a:p>
            <a:endParaRPr lang="en-H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AD7288-00DD-4AC4-5EFF-91F213E8B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329" y="2585630"/>
            <a:ext cx="7601341" cy="34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0320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B745A-EE67-9577-9943-1AFE50717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9AB41-DB2D-5096-E236-C943A677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Recurrent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C852C-0109-C111-2163-F4CDC575E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9343C4-D6A5-57DB-5D13-968B53969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600" y="3239065"/>
            <a:ext cx="7772799" cy="271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936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EFFA8-D548-3EB5-1CB0-28046D1F5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Recurrent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1F4D3-A217-8BD7-3E56-07DF31D13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Re-use the same weight matrix at every time-step</a:t>
            </a:r>
          </a:p>
          <a:p>
            <a:r>
              <a:rPr lang="en-US" dirty="0" err="1"/>
              <a:t>Backpropogation</a:t>
            </a:r>
            <a:r>
              <a:rPr lang="en-US" dirty="0"/>
              <a:t>: a separate gradient for W flows from each time step and total gradient is the sum of all of those</a:t>
            </a:r>
            <a:endParaRPr lang="en-H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596765-DE15-C58E-B059-2C7642F5C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712" y="3338283"/>
            <a:ext cx="7696596" cy="274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8BAC4-47BF-2CC1-EEC1-4E25AE054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RNN: Many to many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3498D-E191-5488-EFC8-B04526ABD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The h’s can feed to a separate NN to output y’s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8CBEAC-BE98-018D-DBEF-116383D61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792" y="2880900"/>
            <a:ext cx="8077615" cy="370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1074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A5DA9-D4AD-DCFD-B24E-2BB6A6FA5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45A76-E59F-B7EC-0F8C-7D986A03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RNN: Many to many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5EA39-F3F4-D80C-D800-854781E9B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Loss computed at every time step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2D3EC1-620F-03E0-37BB-1B6A2E092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412" y="2733482"/>
            <a:ext cx="8287176" cy="375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7003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86E35-0165-5151-7502-DD8210926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AF129-90FE-1BDD-1649-208E8031B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RNN: Many to many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05D71-4C44-BEAC-B9CF-8DDCA0CBF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Final loss is the sum of all Losses computed at each time step</a:t>
            </a:r>
          </a:p>
          <a:p>
            <a:r>
              <a:rPr lang="en-HK" dirty="0"/>
              <a:t>One option: W is updated once per a sequence of input (e.g., after the entire input sentence has passed through the network)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14CE56-4ED8-A884-A85D-F9086856E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615" y="3298609"/>
            <a:ext cx="6647145" cy="355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601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2EF79-05F0-8C92-22FA-195F40C4C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257EB-322D-E6A2-AC51-719B1F7C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RNN: many to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54D13-3460-F390-0F72-DB149A4DD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82DF70-D3AB-4512-3A61-6B267A271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307" y="2169225"/>
            <a:ext cx="7493385" cy="366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85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07997-56A6-50D3-45BB-947AD521E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LeNet (1998)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3744F-0F64-7945-A710-374C57ABA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22004"/>
            <a:ext cx="10515600" cy="2254957"/>
          </a:xfrm>
        </p:spPr>
        <p:txBody>
          <a:bodyPr>
            <a:normAutofit fontScale="70000" lnSpcReduction="20000"/>
          </a:bodyPr>
          <a:lstStyle/>
          <a:p>
            <a:r>
              <a:rPr lang="en-HK" dirty="0"/>
              <a:t>Early CNN for handwritten digit recognition</a:t>
            </a:r>
          </a:p>
          <a:p>
            <a:pPr lvl="1"/>
            <a:r>
              <a:rPr lang="en-HK" dirty="0"/>
              <a:t>Developed for the MNIST digit dataset</a:t>
            </a:r>
          </a:p>
          <a:p>
            <a:pPr lvl="1"/>
            <a:r>
              <a:rPr lang="en-HK" dirty="0"/>
              <a:t>Architecture:</a:t>
            </a:r>
          </a:p>
          <a:p>
            <a:pPr lvl="2"/>
            <a:r>
              <a:rPr lang="en-HK" dirty="0"/>
              <a:t>Conv → Pool → Conv → Pool → FC → FC → </a:t>
            </a:r>
            <a:r>
              <a:rPr lang="en-HK" dirty="0" err="1"/>
              <a:t>Softmax</a:t>
            </a:r>
            <a:endParaRPr lang="en-HK" dirty="0"/>
          </a:p>
          <a:p>
            <a:pPr lvl="1"/>
            <a:r>
              <a:rPr lang="en-HK" dirty="0"/>
              <a:t>Used tanh activation and average pooling (not </a:t>
            </a:r>
            <a:r>
              <a:rPr lang="en-HK" dirty="0" err="1"/>
              <a:t>ReLU</a:t>
            </a:r>
            <a:r>
              <a:rPr lang="en-HK" dirty="0"/>
              <a:t>, not max pooling)</a:t>
            </a:r>
          </a:p>
          <a:p>
            <a:pPr lvl="1"/>
            <a:r>
              <a:rPr lang="en-HK" dirty="0"/>
              <a:t>~60k parameters, trained on grayscale 32×32 images</a:t>
            </a:r>
          </a:p>
          <a:p>
            <a:pPr lvl="1"/>
            <a:r>
              <a:rPr lang="en-HK" dirty="0"/>
              <a:t>First proof that CNNs can learn spatial hierarchies of features</a:t>
            </a:r>
          </a:p>
          <a:p>
            <a:pPr lvl="1"/>
            <a:r>
              <a:rPr lang="en-HK" i="1" dirty="0"/>
              <a:t>Key innovation</a:t>
            </a:r>
            <a:r>
              <a:rPr lang="en-HK" dirty="0"/>
              <a:t>: Introduced the basic CNN building block design</a:t>
            </a:r>
          </a:p>
          <a:p>
            <a:pPr lvl="1"/>
            <a:r>
              <a:rPr lang="en-HK" dirty="0"/>
              <a:t>About 60,000 parameters total (conv layer ~49,000, ~11,000 FC layer)</a:t>
            </a:r>
          </a:p>
          <a:p>
            <a:endParaRPr lang="en-H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BC7F80-4C32-1FE7-9D56-40E17FB4D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656" y="1361246"/>
            <a:ext cx="9474687" cy="248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0702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DFCD9-B452-6B3E-779B-31AB33821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061FC-FFE9-7932-A9E1-DB80EF81C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RNN: one to many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B2FDD-0C9B-0A49-D716-938A2724A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3B94F9-60F2-24F3-51E6-16977104A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335" y="2263680"/>
            <a:ext cx="7569589" cy="370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362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A7A48-60C1-CB54-576F-C4478D2AD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ED222-0BD8-D343-DF42-C56D75150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to Sequence: Many-to-one + one-to-many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FE8DB-5F78-7BF4-F1EB-9393F050F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DFD731-2E6D-E4CE-C310-F6816A23A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407" y="3559117"/>
            <a:ext cx="4959605" cy="22543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B1335B-A21D-FC1D-4CE7-B3A1DFC3031A}"/>
              </a:ext>
            </a:extLst>
          </p:cNvPr>
          <p:cNvSpPr txBox="1"/>
          <p:nvPr/>
        </p:nvSpPr>
        <p:spPr>
          <a:xfrm>
            <a:off x="1380173" y="2610400"/>
            <a:ext cx="34204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Many to one: Encode input sequence in a single vector</a:t>
            </a:r>
            <a:endParaRPr lang="en-HK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BF0DEF-2304-25D0-1245-46074AB09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609" y="2610400"/>
            <a:ext cx="3676839" cy="32831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75F7CE-BB87-AC2D-7803-ED57707845CA}"/>
              </a:ext>
            </a:extLst>
          </p:cNvPr>
          <p:cNvSpPr txBox="1"/>
          <p:nvPr/>
        </p:nvSpPr>
        <p:spPr>
          <a:xfrm>
            <a:off x="6964203" y="1573435"/>
            <a:ext cx="38142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One to many: Produce output sequence from single input vector</a:t>
            </a:r>
            <a:endParaRPr lang="en-H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FDE7DC-37B7-A5E0-6831-65FD8C94E4AB}"/>
              </a:ext>
            </a:extLst>
          </p:cNvPr>
          <p:cNvSpPr txBox="1"/>
          <p:nvPr/>
        </p:nvSpPr>
        <p:spPr>
          <a:xfrm>
            <a:off x="809104" y="4162849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b="1" dirty="0"/>
              <a:t>Encoder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8A694F-5F44-96CD-C5CE-3CD84E37F0AE}"/>
              </a:ext>
            </a:extLst>
          </p:cNvPr>
          <p:cNvSpPr txBox="1"/>
          <p:nvPr/>
        </p:nvSpPr>
        <p:spPr>
          <a:xfrm>
            <a:off x="9795441" y="455504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b="1" dirty="0"/>
              <a:t>Decoder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8EFC51-B4A3-F75C-FFA3-70DA03BD2554}"/>
              </a:ext>
            </a:extLst>
          </p:cNvPr>
          <p:cNvSpPr txBox="1"/>
          <p:nvPr/>
        </p:nvSpPr>
        <p:spPr>
          <a:xfrm>
            <a:off x="1565910" y="6232549"/>
            <a:ext cx="505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/>
              <a:t>Encoder translates the input sentence to a vector</a:t>
            </a:r>
          </a:p>
        </p:txBody>
      </p:sp>
    </p:spTree>
    <p:extLst>
      <p:ext uri="{BB962C8B-B14F-4D97-AF65-F5344CB8AC3E}">
        <p14:creationId xmlns:p14="http://schemas.microsoft.com/office/powerpoint/2010/main" val="274165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3" grpId="0"/>
      <p:bldP spid="1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F3342-3E32-9078-65CE-B0E273A9B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6E4AF-FC61-4BE4-56F7-DA079ED23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Example: Character-level Language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B88F5F-4B92-60D5-3E06-EB1B3BAF876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HK" sz="2400" dirty="0"/>
              <a:t>Vocabulary: [</a:t>
            </a:r>
            <a:r>
              <a:rPr lang="en-HK" sz="2400" dirty="0" err="1"/>
              <a:t>h,e,l,o</a:t>
            </a:r>
            <a:r>
              <a:rPr lang="en-HK" sz="2400" dirty="0"/>
              <a:t>] </a:t>
            </a:r>
          </a:p>
          <a:p>
            <a:r>
              <a:rPr lang="en-HK" sz="2400" dirty="0"/>
              <a:t>Example training sequence: “hello”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3E8574-0244-730B-6F82-61010D6DE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422" y="4911689"/>
            <a:ext cx="5359675" cy="137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4658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EA0B5-04F1-5266-3C49-5A8816BB4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0ADB5-BCFA-1CDE-ABD1-D07C1A353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Example: Character-level Language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303C5-D845-A64B-5098-23919F4EF4E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HK" sz="2400" dirty="0"/>
              <a:t>Vocabulary: [</a:t>
            </a:r>
            <a:r>
              <a:rPr lang="en-HK" sz="2400" dirty="0" err="1"/>
              <a:t>h,e,l,o</a:t>
            </a:r>
            <a:r>
              <a:rPr lang="en-HK" sz="2400" dirty="0"/>
              <a:t>] </a:t>
            </a:r>
          </a:p>
          <a:p>
            <a:r>
              <a:rPr lang="en-HK" sz="2400" dirty="0"/>
              <a:t>Example training sequence: “hello”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0BE7DC-CF6C-FA6B-33C7-539BA80CB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264" y="3761637"/>
            <a:ext cx="5321573" cy="25972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EF9720-7077-3C2E-C740-3E170F9A1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706" y="1170291"/>
            <a:ext cx="4616687" cy="53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9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29D50-7EAB-B4E0-1EAD-CC8DF7236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83709-D076-1AA1-0F69-FB118BF1B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Example: Character-level Language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19654E-EB62-00AB-8B91-3E9FCCBA32D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HK" sz="2400" dirty="0"/>
              <a:t>Vocabulary: [</a:t>
            </a:r>
            <a:r>
              <a:rPr lang="en-HK" sz="2400" dirty="0" err="1"/>
              <a:t>h,e,l,o</a:t>
            </a:r>
            <a:r>
              <a:rPr lang="en-HK" sz="2400" dirty="0"/>
              <a:t>] </a:t>
            </a:r>
          </a:p>
          <a:p>
            <a:r>
              <a:rPr lang="en-HK" sz="2400" dirty="0"/>
              <a:t>Example training sequence: “hello”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C96A13-015A-DB04-C882-CC7024923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314" y="2057400"/>
            <a:ext cx="5283472" cy="419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65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B42A9-81ED-E296-2127-5F07BDB5F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D0E94-74B2-B4BB-E864-9C778C6E1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Example: Character-level Language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9A8766-671C-40E8-160B-C4758773954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HK" sz="2400" dirty="0"/>
              <a:t>Vocabulary: [</a:t>
            </a:r>
            <a:r>
              <a:rPr lang="en-HK" sz="2400" dirty="0" err="1"/>
              <a:t>h,e,l,o</a:t>
            </a:r>
            <a:r>
              <a:rPr lang="en-HK" sz="2400" dirty="0"/>
              <a:t>] 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At test-time sample characters one at a time, feed back to model </a:t>
            </a:r>
            <a:endParaRPr lang="en-HK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B61439-5CCE-FFA9-7A9B-4F1EB8FD7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532" y="1721529"/>
            <a:ext cx="1854295" cy="448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8412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352A5-A29B-662A-130F-EE09B4424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3865A-ACD0-343F-1A34-7703E2BD5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Example: Character-level Language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1FF0A1-50EF-1868-E667-0FF3EC47371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HK" sz="2400" dirty="0"/>
              <a:t>Vocabulary: [</a:t>
            </a:r>
            <a:r>
              <a:rPr lang="en-HK" sz="2400" dirty="0" err="1"/>
              <a:t>h,e,l,o</a:t>
            </a:r>
            <a:r>
              <a:rPr lang="en-HK" sz="2400" dirty="0"/>
              <a:t>] 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At test-time sample characters one at a time, feed back to model </a:t>
            </a:r>
            <a:endParaRPr lang="en-HK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C2AC19-D95D-437B-C8E9-6AD8C2A9F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613" y="1586315"/>
            <a:ext cx="2406774" cy="453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5864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7CAFB-1994-EDD6-EE76-E89A3D28C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92B2-9EBB-5818-4F18-30FD0B7F9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Example: Character-level Language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257DAE-CDCD-EB27-A5CB-E4CA5B255AE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HK" sz="2400" dirty="0"/>
              <a:t>Vocabulary: [</a:t>
            </a:r>
            <a:r>
              <a:rPr lang="en-HK" sz="2400" dirty="0" err="1"/>
              <a:t>h,e,l,o</a:t>
            </a:r>
            <a:r>
              <a:rPr lang="en-HK" sz="2400" dirty="0"/>
              <a:t>] 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At test-time sample characters one at a time, feed back to model </a:t>
            </a:r>
            <a:endParaRPr lang="en-HK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1B1178-7F35-4878-093B-F0C7140B3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788" y="1509276"/>
            <a:ext cx="2400423" cy="461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051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768E6-EB5A-92DD-2547-DDC6ED0E6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38A62-613F-3EF6-24CD-6F98C0818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Example: Character-level Language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8901B8-5861-7D2D-5E9A-A1BBD95C0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HK" sz="2400" dirty="0"/>
              <a:t>Vocabulary: [</a:t>
            </a:r>
            <a:r>
              <a:rPr lang="en-HK" sz="2400" dirty="0" err="1"/>
              <a:t>h,e,l,o</a:t>
            </a:r>
            <a:r>
              <a:rPr lang="en-HK" sz="2400" dirty="0"/>
              <a:t>] 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At test-time sample characters one at a time, feed back to model </a:t>
            </a:r>
            <a:endParaRPr lang="en-HK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F70EF3-85AD-D45D-DDDB-A1BFFDD87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035" y="1507570"/>
            <a:ext cx="4083260" cy="463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2374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E73A4-B686-A01B-179A-3DC1642DA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8033C-1281-4413-1324-04678DA7C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RNN: Loss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95E03-49E3-437B-8D53-B978F8192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727780-50C9-64F0-4E8B-849FAF20C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494" y="2214010"/>
            <a:ext cx="8507012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456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8586C-786C-3DC7-EA22-82DA1345C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ImageNet: A Game Changer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2751B-E061-81FB-1F17-BD9E9D4B2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HK" dirty="0"/>
              <a:t>ImageNet is a massive labelled image dataset</a:t>
            </a:r>
          </a:p>
          <a:p>
            <a:r>
              <a:rPr lang="en-HK" dirty="0"/>
              <a:t>~14 million images, 20,000+ categories (1,000 used for competition)</a:t>
            </a:r>
          </a:p>
          <a:p>
            <a:r>
              <a:rPr lang="en-HK" dirty="0"/>
              <a:t>Hosted annual ImageNet Large Scale Visual Recognition Challenge (ILSVRC)</a:t>
            </a:r>
          </a:p>
          <a:p>
            <a:r>
              <a:rPr lang="en-HK" dirty="0"/>
              <a:t>Standard benchmark for image classification and detection</a:t>
            </a:r>
          </a:p>
          <a:p>
            <a:r>
              <a:rPr lang="en-HK" dirty="0"/>
              <a:t>Encouraged rapid progress in computer vision research</a:t>
            </a:r>
          </a:p>
        </p:txBody>
      </p:sp>
    </p:spTree>
    <p:extLst>
      <p:ext uri="{BB962C8B-B14F-4D97-AF65-F5344CB8AC3E}">
        <p14:creationId xmlns:p14="http://schemas.microsoft.com/office/powerpoint/2010/main" val="26283474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51B4B-B26B-4ABF-AA81-8B1F97B3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RNN: Loss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D8C44-1499-3BB5-AAD0-ECA6FAF71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Truncated loss computation   - </a:t>
            </a:r>
            <a:r>
              <a:rPr lang="en-US" dirty="0"/>
              <a:t>Run forward and backward through chunks of the sequence instead of whole sequence</a:t>
            </a:r>
            <a:endParaRPr lang="en-H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4075E2-633D-1A6B-8D34-4EFC88C08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183" y="2695380"/>
            <a:ext cx="2997354" cy="379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070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29FCB-DC81-96EF-41A7-8FAE851AE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FC9C4-7BB9-98CA-F448-B4ABD94E3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RNN: Loss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18BB1-AB44-5942-484B-33F7CCC15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Carry hidden states forward in time forever, but only backpropagate for some smaller number of steps</a:t>
            </a:r>
            <a:endParaRPr lang="en-H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D1D41B-0F10-E3D1-B3BE-B5A0A1739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183" y="2695380"/>
            <a:ext cx="2997354" cy="37974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83C43C-1BA0-6806-9133-3E3A6ED0B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749" y="2695379"/>
            <a:ext cx="3149762" cy="379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035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96D32-1241-88D2-AEB9-8AD43E704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/>
              <a:t>Role in CNN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25005-5723-7D7E-D17C-E6C57C74E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2012, </a:t>
            </a:r>
            <a:r>
              <a:rPr lang="en-US" dirty="0" err="1"/>
              <a:t>AlexNet</a:t>
            </a:r>
            <a:r>
              <a:rPr lang="en-US" dirty="0"/>
              <a:t> achieved a huge accuracy jump using deep CNNs → shocked the ML community</a:t>
            </a:r>
          </a:p>
          <a:p>
            <a:r>
              <a:rPr lang="en-US" dirty="0"/>
              <a:t>Sparked a wave of CNN architecture innovations (VGG, </a:t>
            </a:r>
            <a:r>
              <a:rPr lang="en-US" dirty="0" err="1"/>
              <a:t>GoogLeNet</a:t>
            </a:r>
            <a:r>
              <a:rPr lang="en-US" dirty="0"/>
              <a:t>, </a:t>
            </a:r>
            <a:r>
              <a:rPr lang="en-US" dirty="0" err="1"/>
              <a:t>ResNet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Provided a common ground for fair model comparison and ranking</a:t>
            </a:r>
          </a:p>
          <a:p>
            <a:r>
              <a:rPr lang="en-US" dirty="0"/>
              <a:t>Models pre-trained on ImageNet became standard for transfer learning in vision tasks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451477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44A161-F7CF-36D0-5ED5-EDFC3C0E2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902" y="292669"/>
            <a:ext cx="5836833" cy="28788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BE8392-0326-CFD7-2A1F-5D348F305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 err="1"/>
              <a:t>AlexNet</a:t>
            </a:r>
            <a:r>
              <a:rPr lang="en-HK" dirty="0"/>
              <a:t> (2012)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FD34A-2953-98CF-56A9-D234AFAC6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HK" dirty="0"/>
              <a:t>Parameters: </a:t>
            </a:r>
          </a:p>
          <a:p>
            <a:pPr lvl="1"/>
            <a:r>
              <a:rPr lang="en-HK" dirty="0"/>
              <a:t>60 million to 61 million</a:t>
            </a:r>
          </a:p>
          <a:p>
            <a:pPr lvl="1"/>
            <a:r>
              <a:rPr lang="en-HK" dirty="0"/>
              <a:t>Conv layer: 3-4 million, FC: 57-58 million</a:t>
            </a:r>
          </a:p>
          <a:p>
            <a:r>
              <a:rPr lang="en-HK" dirty="0"/>
              <a:t>Breakthrough in ImageNet competition</a:t>
            </a:r>
          </a:p>
          <a:p>
            <a:pPr lvl="1"/>
            <a:r>
              <a:rPr lang="en-HK" dirty="0"/>
              <a:t>8 layers (5 Conv + 3 FC), 60M parameters</a:t>
            </a:r>
          </a:p>
          <a:p>
            <a:pPr lvl="1"/>
            <a:r>
              <a:rPr lang="en-HK" dirty="0"/>
              <a:t>Used </a:t>
            </a:r>
            <a:r>
              <a:rPr lang="en-HK" dirty="0" err="1"/>
              <a:t>ReLU</a:t>
            </a:r>
            <a:r>
              <a:rPr lang="en-HK" dirty="0"/>
              <a:t> activations (instead of tanh/sigmoid)</a:t>
            </a:r>
          </a:p>
          <a:p>
            <a:pPr lvl="1"/>
            <a:r>
              <a:rPr lang="en-HK" dirty="0"/>
              <a:t>Introduced Dropout to reduce overfitting</a:t>
            </a:r>
          </a:p>
          <a:p>
            <a:pPr lvl="1"/>
            <a:r>
              <a:rPr lang="en-HK" dirty="0"/>
              <a:t>Used GPU training to handle large computation</a:t>
            </a:r>
          </a:p>
          <a:p>
            <a:pPr lvl="1"/>
            <a:r>
              <a:rPr lang="en-HK" dirty="0"/>
              <a:t>Top-5 error on ImageNet dropped from 26% → 15%</a:t>
            </a:r>
          </a:p>
          <a:p>
            <a:pPr lvl="1"/>
            <a:r>
              <a:rPr lang="en-HK" i="1" dirty="0"/>
              <a:t>Key innovation</a:t>
            </a:r>
            <a:r>
              <a:rPr lang="en-HK" dirty="0"/>
              <a:t>: Showed that deep CNNs + GPU + </a:t>
            </a:r>
            <a:r>
              <a:rPr lang="en-HK" dirty="0" err="1"/>
              <a:t>ReLU</a:t>
            </a:r>
            <a:r>
              <a:rPr lang="en-HK" dirty="0"/>
              <a:t> can scale to large datasets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747151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DF485-2494-CBF7-D5CE-11A068561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Designs of LeNet and </a:t>
            </a:r>
            <a:r>
              <a:rPr lang="en-HK" dirty="0" err="1"/>
              <a:t>AlexNet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6D00B-3165-F2E1-27CB-D786924F6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01578" cy="4351338"/>
          </a:xfrm>
        </p:spPr>
        <p:txBody>
          <a:bodyPr/>
          <a:lstStyle/>
          <a:p>
            <a:r>
              <a:rPr lang="en-HK" dirty="0"/>
              <a:t>Comparison:</a:t>
            </a:r>
          </a:p>
          <a:p>
            <a:pPr lvl="1"/>
            <a:r>
              <a:rPr lang="en-HK" dirty="0"/>
              <a:t>LeNet (left)</a:t>
            </a:r>
          </a:p>
          <a:p>
            <a:pPr lvl="1"/>
            <a:r>
              <a:rPr lang="en-HK" dirty="0" err="1"/>
              <a:t>AlexNet</a:t>
            </a:r>
            <a:r>
              <a:rPr lang="en-HK" dirty="0"/>
              <a:t> (right)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FD93D-3434-4733-835F-659ED2624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497" y="216503"/>
            <a:ext cx="4220035" cy="627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86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22019</TotalTime>
  <Words>1803</Words>
  <Application>Microsoft Office PowerPoint</Application>
  <PresentationFormat>Widescreen</PresentationFormat>
  <Paragraphs>284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Aptos</vt:lpstr>
      <vt:lpstr>Aptos Display</vt:lpstr>
      <vt:lpstr>Arial</vt:lpstr>
      <vt:lpstr>Cambria Math</vt:lpstr>
      <vt:lpstr>Wingdings</vt:lpstr>
      <vt:lpstr>Office Theme</vt:lpstr>
      <vt:lpstr>Deep learning</vt:lpstr>
      <vt:lpstr>Attendance</vt:lpstr>
      <vt:lpstr>Landmark CNN Architectures</vt:lpstr>
      <vt:lpstr>Influential CNN Architectures</vt:lpstr>
      <vt:lpstr>LeNet (1998)</vt:lpstr>
      <vt:lpstr>ImageNet: A Game Changer</vt:lpstr>
      <vt:lpstr>Role in CNN Evolution</vt:lpstr>
      <vt:lpstr>AlexNet (2012)</vt:lpstr>
      <vt:lpstr>Designs of LeNet and AlexNet</vt:lpstr>
      <vt:lpstr>VGG (2014)</vt:lpstr>
      <vt:lpstr>VGG (2014)</vt:lpstr>
      <vt:lpstr>VGG (2014)</vt:lpstr>
      <vt:lpstr>Designs of AlexNet and VGG</vt:lpstr>
      <vt:lpstr>What problem ResNet addressed</vt:lpstr>
      <vt:lpstr>Vanishing gradient problem with ReLU</vt:lpstr>
      <vt:lpstr>Residual Networks – ResNet (2015)</vt:lpstr>
      <vt:lpstr>ResNet: Basic idea</vt:lpstr>
      <vt:lpstr>Residual block</vt:lpstr>
      <vt:lpstr>How Residual Block is coded?</vt:lpstr>
      <vt:lpstr>ResNet block flavours: Searching for the best combination  </vt:lpstr>
      <vt:lpstr>Residual block</vt:lpstr>
      <vt:lpstr>Basic ResNet Architecture (ResNet 18/34)</vt:lpstr>
      <vt:lpstr>ResNet</vt:lpstr>
      <vt:lpstr>Residual Network</vt:lpstr>
      <vt:lpstr>1x1 Convolution</vt:lpstr>
      <vt:lpstr>1x1 Convolution</vt:lpstr>
      <vt:lpstr>Experiment results: Plain Net</vt:lpstr>
      <vt:lpstr>Experiment results: ResNet</vt:lpstr>
      <vt:lpstr>Bottleneck blocks for larger ResNets 50/101/152</vt:lpstr>
      <vt:lpstr>Notable architectures</vt:lpstr>
      <vt:lpstr>Notable architectures</vt:lpstr>
      <vt:lpstr>Recurrent Neural Networks (RNNs)</vt:lpstr>
      <vt:lpstr>Basic (Vanilla) Neural Network</vt:lpstr>
      <vt:lpstr>Recurrent Neural Network</vt:lpstr>
      <vt:lpstr>Recurrent Neural Network (Vanilla) Neural Network</vt:lpstr>
      <vt:lpstr>Recurrent Neural Network</vt:lpstr>
      <vt:lpstr>Recurrent Neural Network</vt:lpstr>
      <vt:lpstr>Recurrent Neural Network</vt:lpstr>
      <vt:lpstr>RNN hidden state update</vt:lpstr>
      <vt:lpstr>Recurrent Neural Network</vt:lpstr>
      <vt:lpstr>Recurrent Neural Network</vt:lpstr>
      <vt:lpstr>Recurrent Neural Network</vt:lpstr>
      <vt:lpstr>Recurrent Neural Network</vt:lpstr>
      <vt:lpstr>Recurrent Neural Network</vt:lpstr>
      <vt:lpstr>Recurrent Neural Network</vt:lpstr>
      <vt:lpstr>RNN: Many to many</vt:lpstr>
      <vt:lpstr>RNN: Many to many</vt:lpstr>
      <vt:lpstr>RNN: Many to many</vt:lpstr>
      <vt:lpstr>RNN: many to one</vt:lpstr>
      <vt:lpstr>RNN: one to many</vt:lpstr>
      <vt:lpstr>Sequence to Sequence: Many-to-one + one-to-many</vt:lpstr>
      <vt:lpstr>Example: Character-level Language Model</vt:lpstr>
      <vt:lpstr>Example: Character-level Language Model</vt:lpstr>
      <vt:lpstr>Example: Character-level Language Model</vt:lpstr>
      <vt:lpstr>Example: Character-level Language Model</vt:lpstr>
      <vt:lpstr>Example: Character-level Language Model</vt:lpstr>
      <vt:lpstr>Example: Character-level Language Model</vt:lpstr>
      <vt:lpstr>Example: Character-level Language Model</vt:lpstr>
      <vt:lpstr>RNN: Loss computation</vt:lpstr>
      <vt:lpstr>RNN: Loss computation</vt:lpstr>
      <vt:lpstr>RNN: Loss computation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Dr. Muhammad Saqib Sohail</dc:creator>
  <cp:lastModifiedBy>Muhammad Saqib Sohail</cp:lastModifiedBy>
  <cp:revision>62</cp:revision>
  <dcterms:created xsi:type="dcterms:W3CDTF">2024-09-20T06:46:03Z</dcterms:created>
  <dcterms:modified xsi:type="dcterms:W3CDTF">2025-10-14T06:52:40Z</dcterms:modified>
</cp:coreProperties>
</file>